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6"/>
  </p:notesMasterIdLst>
  <p:sldIdLst>
    <p:sldId id="256" r:id="rId2"/>
    <p:sldId id="257" r:id="rId3"/>
    <p:sldId id="262" r:id="rId4"/>
    <p:sldId id="258" r:id="rId5"/>
    <p:sldId id="264" r:id="rId6"/>
    <p:sldId id="265" r:id="rId7"/>
    <p:sldId id="266" r:id="rId8"/>
    <p:sldId id="259" r:id="rId9"/>
    <p:sldId id="270" r:id="rId10"/>
    <p:sldId id="267" r:id="rId11"/>
    <p:sldId id="271" r:id="rId12"/>
    <p:sldId id="269" r:id="rId13"/>
    <p:sldId id="260" r:id="rId14"/>
    <p:sldId id="261" r:id="rId1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863A"/>
    <a:srgbClr val="5D5F61"/>
    <a:srgbClr val="CF7432"/>
    <a:srgbClr val="7A9D62"/>
    <a:srgbClr val="89B06F"/>
    <a:srgbClr val="8AACDC"/>
    <a:srgbClr val="757779"/>
    <a:srgbClr val="9FA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638F2F-864E-6E4B-8F3C-CCA1E94396B9}" v="10" dt="2024-07-12T17:08:57.1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81"/>
    <p:restoredTop sz="95581"/>
  </p:normalViewPr>
  <p:slideViewPr>
    <p:cSldViewPr snapToGrid="0">
      <p:cViewPr>
        <p:scale>
          <a:sx n="109" d="100"/>
          <a:sy n="109" d="100"/>
        </p:scale>
        <p:origin x="-116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B2B1A-3C2E-424F-B965-76727C786B10}" type="datetimeFigureOut">
              <a:rPr lang="en-US" smtClean="0"/>
              <a:t>7/11/24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38F33B-BBFE-7A4D-9AA8-E8FF5BD51291}" type="slidenum">
              <a:rPr lang="en-US" smtClean="0"/>
              <a:t>‹#›</a:t>
            </a:fld>
            <a:endParaRPr lang="en-US"/>
          </a:p>
        </p:txBody>
      </p:sp>
    </p:spTree>
    <p:extLst>
      <p:ext uri="{BB962C8B-B14F-4D97-AF65-F5344CB8AC3E}">
        <p14:creationId xmlns:p14="http://schemas.microsoft.com/office/powerpoint/2010/main" val="21866648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MT"/>
              </a:rPr>
              <a:t>As we all know, cultures around the world differ in many ways. When visiting other countries, one may notice dissimilarities in clothing, language, architecture, work- ethic, and much more relative to their home country. However, a critical source of variation among regions is nutrition. Dietary habits are deeply rooted in cultural, historical, and environmental factors, shaping the health and well-being of populations. </a:t>
            </a:r>
            <a:endParaRPr lang="en-US" dirty="0"/>
          </a:p>
          <a:p>
            <a:r>
              <a:rPr lang="en-US" sz="1800" dirty="0">
                <a:effectLst/>
                <a:latin typeface="ArialMT"/>
              </a:rPr>
              <a:t>For instance, a Mediterranean diet is typically comprised primarily of plant products such as fruits, vegetables, nuts, whole grains, and legumes with limited processing </a:t>
            </a:r>
            <a:r>
              <a:rPr lang="en-US" sz="1800" i="1" dirty="0">
                <a:effectLst/>
                <a:latin typeface="Arial" panose="020B0604020202020204" pitchFamily="34" charset="0"/>
              </a:rPr>
              <a:t>(McManus)</a:t>
            </a:r>
            <a:r>
              <a:rPr lang="en-US" sz="1800" dirty="0">
                <a:effectLst/>
                <a:latin typeface="ArialMT"/>
              </a:rPr>
              <a:t>. Conversely, the standard American diet involves more animal products, particularly meat, as well as carbohydrates (“Mediterranean Diet.”). </a:t>
            </a:r>
            <a:endParaRPr lang="en-US" dirty="0"/>
          </a:p>
          <a:p>
            <a:endParaRPr lang="en-US" dirty="0"/>
          </a:p>
        </p:txBody>
      </p:sp>
      <p:sp>
        <p:nvSpPr>
          <p:cNvPr id="4" name="Slide Number Placeholder 3"/>
          <p:cNvSpPr>
            <a:spLocks noGrp="1"/>
          </p:cNvSpPr>
          <p:nvPr>
            <p:ph type="sldNum" sz="quarter" idx="5"/>
          </p:nvPr>
        </p:nvSpPr>
        <p:spPr/>
        <p:txBody>
          <a:bodyPr/>
          <a:lstStyle/>
          <a:p>
            <a:fld id="{8738F33B-BBFE-7A4D-9AA8-E8FF5BD51291}" type="slidenum">
              <a:rPr lang="en-US" smtClean="0"/>
              <a:t>2</a:t>
            </a:fld>
            <a:endParaRPr lang="en-US"/>
          </a:p>
        </p:txBody>
      </p:sp>
    </p:spTree>
    <p:extLst>
      <p:ext uri="{BB962C8B-B14F-4D97-AF65-F5344CB8AC3E}">
        <p14:creationId xmlns:p14="http://schemas.microsoft.com/office/powerpoint/2010/main" val="3199967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8F33B-BBFE-7A4D-9AA8-E8FF5BD51291}" type="slidenum">
              <a:rPr lang="en-US" smtClean="0"/>
              <a:t>13</a:t>
            </a:fld>
            <a:endParaRPr lang="en-US"/>
          </a:p>
        </p:txBody>
      </p:sp>
    </p:spTree>
    <p:extLst>
      <p:ext uri="{BB962C8B-B14F-4D97-AF65-F5344CB8AC3E}">
        <p14:creationId xmlns:p14="http://schemas.microsoft.com/office/powerpoint/2010/main" val="4290523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ArialMT"/>
              </a:rPr>
              <a:t>In this capstone project, I intend to explore the average macronutrient compositions and caloric intake by country. This analysis will involve examining the distribution of macronutrients (proteins, fats, and carbohydrates) and overall caloric consumption, providing a comprehensive overview of dietary patterns globally. Following an initial assessment of this nutritional data, I will investigate the prevalence of various disease categories in each country to identify the most common health issues. The core of this project lies in integrating dietary data with health outcomes to uncover significant insights. By leveraging advanced modeling techniques I have learned throughout both my undergraduate and graduate studies in Business Analytics, </a:t>
            </a:r>
            <a:endParaRPr lang="en-US" dirty="0"/>
          </a:p>
          <a:p>
            <a:r>
              <a:rPr lang="en-US" sz="1800" dirty="0">
                <a:effectLst/>
                <a:latin typeface="ArialMT"/>
              </a:rPr>
              <a:t>I will explore potential correlations between regional diet compositions and disease risks. </a:t>
            </a:r>
          </a:p>
          <a:p>
            <a:endParaRPr lang="en-US" sz="1800" dirty="0">
              <a:effectLst/>
              <a:latin typeface="Arial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MT"/>
              </a:rPr>
              <a:t>Additionally, to provide a more holistic understanding of the factors influencing health outcomes, I will further explore data on other lifestyle factors such as alcohol consumption and physical activity.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738F33B-BBFE-7A4D-9AA8-E8FF5BD51291}" type="slidenum">
              <a:rPr lang="en-US" smtClean="0"/>
              <a:t>3</a:t>
            </a:fld>
            <a:endParaRPr lang="en-US"/>
          </a:p>
        </p:txBody>
      </p:sp>
    </p:spTree>
    <p:extLst>
      <p:ext uri="{BB962C8B-B14F-4D97-AF65-F5344CB8AC3E}">
        <p14:creationId xmlns:p14="http://schemas.microsoft.com/office/powerpoint/2010/main" val="816268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8F33B-BBFE-7A4D-9AA8-E8FF5BD51291}" type="slidenum">
              <a:rPr lang="en-US" smtClean="0"/>
              <a:t>4</a:t>
            </a:fld>
            <a:endParaRPr lang="en-US"/>
          </a:p>
        </p:txBody>
      </p:sp>
    </p:spTree>
    <p:extLst>
      <p:ext uri="{BB962C8B-B14F-4D97-AF65-F5344CB8AC3E}">
        <p14:creationId xmlns:p14="http://schemas.microsoft.com/office/powerpoint/2010/main" val="1465782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8F33B-BBFE-7A4D-9AA8-E8FF5BD51291}" type="slidenum">
              <a:rPr lang="en-US" smtClean="0"/>
              <a:t>7</a:t>
            </a:fld>
            <a:endParaRPr lang="en-US"/>
          </a:p>
        </p:txBody>
      </p:sp>
    </p:spTree>
    <p:extLst>
      <p:ext uri="{BB962C8B-B14F-4D97-AF65-F5344CB8AC3E}">
        <p14:creationId xmlns:p14="http://schemas.microsoft.com/office/powerpoint/2010/main" val="2293973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8F33B-BBFE-7A4D-9AA8-E8FF5BD51291}" type="slidenum">
              <a:rPr lang="en-US" smtClean="0"/>
              <a:t>8</a:t>
            </a:fld>
            <a:endParaRPr lang="en-US"/>
          </a:p>
        </p:txBody>
      </p:sp>
    </p:spTree>
    <p:extLst>
      <p:ext uri="{BB962C8B-B14F-4D97-AF65-F5344CB8AC3E}">
        <p14:creationId xmlns:p14="http://schemas.microsoft.com/office/powerpoint/2010/main" val="1610400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K-folds Cross validation since only 124 rows of data, so didn’t want to split into test and train data. I used 10 folds for the cross validation.  Then, since the different variables were on rather different scales, I normalized the data using min-,max normalization so all data values range from 0 to 1.  For the interpretation of my linear model, however, I transformed the model coefficients back to the original scales for interpretation purposes.  </a:t>
            </a:r>
          </a:p>
          <a:p>
            <a:endParaRPr lang="en-US" sz="2000" dirty="0"/>
          </a:p>
          <a:p>
            <a:r>
              <a:rPr lang="en-US" sz="2000" dirty="0"/>
              <a:t>For all models, I used a Recursive Feature Elimination or RFE function which is just a simple backwards feature selection algorithm.  This allowed me to only use the most important feature variables to improve accuracy of my models.  </a:t>
            </a:r>
          </a:p>
          <a:p>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solidFill>
                  <a:srgbClr val="5D5F61"/>
                </a:solidFill>
              </a:rPr>
              <a:t>Mean Squared Prediction Error (MSPE): </a:t>
            </a:r>
            <a:r>
              <a:rPr lang="en-US" sz="2000" b="0" i="0" u="none" strike="noStrike" dirty="0">
                <a:solidFill>
                  <a:srgbClr val="0C0D0E"/>
                </a:solidFill>
                <a:effectLst/>
                <a:latin typeface="-apple-system"/>
              </a:rPr>
              <a:t>expected squared distance between what your predictor predicts for a specific value and what the true value is (lower is better)</a:t>
            </a:r>
            <a:endParaRPr lang="en-US" sz="2000" dirty="0"/>
          </a:p>
          <a:p>
            <a:r>
              <a:rPr lang="en-US" sz="2000" b="0" i="0" u="none" strike="noStrike" dirty="0">
                <a:solidFill>
                  <a:srgbClr val="000000"/>
                </a:solidFill>
                <a:effectLst/>
                <a:latin typeface="-webkit-standard"/>
              </a:rPr>
              <a:t>Mean Absolute Error (MAE): average of absolute errors (lower is better)</a:t>
            </a:r>
          </a:p>
          <a:p>
            <a:r>
              <a:rPr lang="en-US" sz="2000" dirty="0"/>
              <a:t>R-squared: evaluates how well the model explains the variability in the data. (higher is better)</a:t>
            </a:r>
          </a:p>
          <a:p>
            <a:endParaRPr lang="en-US" sz="2000" dirty="0"/>
          </a:p>
          <a:p>
            <a:r>
              <a:rPr lang="en-US" sz="2000" dirty="0"/>
              <a:t>Finally, for each disease group I produced a multiple linear regression model and a random forests model.</a:t>
            </a:r>
          </a:p>
        </p:txBody>
      </p:sp>
      <p:sp>
        <p:nvSpPr>
          <p:cNvPr id="4" name="Slide Number Placeholder 3"/>
          <p:cNvSpPr>
            <a:spLocks noGrp="1"/>
          </p:cNvSpPr>
          <p:nvPr>
            <p:ph type="sldNum" sz="quarter" idx="5"/>
          </p:nvPr>
        </p:nvSpPr>
        <p:spPr/>
        <p:txBody>
          <a:bodyPr/>
          <a:lstStyle/>
          <a:p>
            <a:fld id="{8738F33B-BBFE-7A4D-9AA8-E8FF5BD51291}" type="slidenum">
              <a:rPr lang="en-US" smtClean="0"/>
              <a:t>9</a:t>
            </a:fld>
            <a:endParaRPr lang="en-US"/>
          </a:p>
        </p:txBody>
      </p:sp>
    </p:spTree>
    <p:extLst>
      <p:ext uri="{BB962C8B-B14F-4D97-AF65-F5344CB8AC3E}">
        <p14:creationId xmlns:p14="http://schemas.microsoft.com/office/powerpoint/2010/main" val="424670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8F33B-BBFE-7A4D-9AA8-E8FF5BD51291}" type="slidenum">
              <a:rPr lang="en-US" smtClean="0"/>
              <a:t>10</a:t>
            </a:fld>
            <a:endParaRPr lang="en-US"/>
          </a:p>
        </p:txBody>
      </p:sp>
    </p:spTree>
    <p:extLst>
      <p:ext uri="{BB962C8B-B14F-4D97-AF65-F5344CB8AC3E}">
        <p14:creationId xmlns:p14="http://schemas.microsoft.com/office/powerpoint/2010/main" val="33065175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8F33B-BBFE-7A4D-9AA8-E8FF5BD51291}" type="slidenum">
              <a:rPr lang="en-US" smtClean="0"/>
              <a:t>11</a:t>
            </a:fld>
            <a:endParaRPr lang="en-US"/>
          </a:p>
        </p:txBody>
      </p:sp>
    </p:spTree>
    <p:extLst>
      <p:ext uri="{BB962C8B-B14F-4D97-AF65-F5344CB8AC3E}">
        <p14:creationId xmlns:p14="http://schemas.microsoft.com/office/powerpoint/2010/main" val="2779248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38F33B-BBFE-7A4D-9AA8-E8FF5BD51291}" type="slidenum">
              <a:rPr lang="en-US" smtClean="0"/>
              <a:t>12</a:t>
            </a:fld>
            <a:endParaRPr lang="en-US"/>
          </a:p>
        </p:txBody>
      </p:sp>
    </p:spTree>
    <p:extLst>
      <p:ext uri="{BB962C8B-B14F-4D97-AF65-F5344CB8AC3E}">
        <p14:creationId xmlns:p14="http://schemas.microsoft.com/office/powerpoint/2010/main" val="7260165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0397AB1-8C53-0849-861B-24ECE65BE604}" type="datetimeFigureOut">
              <a:rPr lang="en-US" smtClean="0"/>
              <a:t>7/11/24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2E375D-940E-234C-9661-F35EA932E698}" type="slidenum">
              <a:rPr lang="en-US" smtClean="0"/>
              <a:t>‹#›</a:t>
            </a:fld>
            <a:endParaRPr lang="en-US"/>
          </a:p>
        </p:txBody>
      </p:sp>
    </p:spTree>
    <p:extLst>
      <p:ext uri="{BB962C8B-B14F-4D97-AF65-F5344CB8AC3E}">
        <p14:creationId xmlns:p14="http://schemas.microsoft.com/office/powerpoint/2010/main" val="4245939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97AB1-8C53-0849-861B-24ECE65BE604}" type="datetimeFigureOut">
              <a:rPr lang="en-US" smtClean="0"/>
              <a:t>7/11/24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2E375D-940E-234C-9661-F35EA932E698}" type="slidenum">
              <a:rPr lang="en-US" smtClean="0"/>
              <a:t>‹#›</a:t>
            </a:fld>
            <a:endParaRPr lang="en-US"/>
          </a:p>
        </p:txBody>
      </p:sp>
    </p:spTree>
    <p:extLst>
      <p:ext uri="{BB962C8B-B14F-4D97-AF65-F5344CB8AC3E}">
        <p14:creationId xmlns:p14="http://schemas.microsoft.com/office/powerpoint/2010/main" val="2109578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97AB1-8C53-0849-861B-24ECE65BE604}" type="datetimeFigureOut">
              <a:rPr lang="en-US" smtClean="0"/>
              <a:t>7/11/24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2E375D-940E-234C-9661-F35EA932E698}" type="slidenum">
              <a:rPr lang="en-US" smtClean="0"/>
              <a:t>‹#›</a:t>
            </a:fld>
            <a:endParaRPr lang="en-US"/>
          </a:p>
        </p:txBody>
      </p:sp>
    </p:spTree>
    <p:extLst>
      <p:ext uri="{BB962C8B-B14F-4D97-AF65-F5344CB8AC3E}">
        <p14:creationId xmlns:p14="http://schemas.microsoft.com/office/powerpoint/2010/main" val="16881864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9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lumMod val="95000"/>
                  </a:schemeClr>
                </a:solidFill>
              </a:defRPr>
            </a:lvl1pPr>
            <a:lvl2pPr>
              <a:defRPr>
                <a:solidFill>
                  <a:schemeClr val="bg1">
                    <a:lumMod val="95000"/>
                  </a:schemeClr>
                </a:solidFill>
              </a:defRPr>
            </a:lvl2pPr>
            <a:lvl3pPr>
              <a:defRPr>
                <a:solidFill>
                  <a:schemeClr val="bg1">
                    <a:lumMod val="95000"/>
                  </a:schemeClr>
                </a:solidFill>
              </a:defRPr>
            </a:lvl3pPr>
            <a:lvl4pPr>
              <a:defRPr>
                <a:solidFill>
                  <a:schemeClr val="bg1">
                    <a:lumMod val="95000"/>
                  </a:schemeClr>
                </a:solidFill>
              </a:defRPr>
            </a:lvl4pPr>
            <a:lvl5pPr>
              <a:defRPr>
                <a:solidFill>
                  <a:schemeClr val="bg1">
                    <a:lumMod val="9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397AB1-8C53-0849-861B-24ECE65BE604}" type="datetimeFigureOut">
              <a:rPr lang="en-US" smtClean="0"/>
              <a:t>7/11/24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2E375D-940E-234C-9661-F35EA932E698}" type="slidenum">
              <a:rPr lang="en-US" smtClean="0"/>
              <a:t>‹#›</a:t>
            </a:fld>
            <a:endParaRPr lang="en-US"/>
          </a:p>
        </p:txBody>
      </p:sp>
    </p:spTree>
    <p:extLst>
      <p:ext uri="{BB962C8B-B14F-4D97-AF65-F5344CB8AC3E}">
        <p14:creationId xmlns:p14="http://schemas.microsoft.com/office/powerpoint/2010/main" val="4413024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0397AB1-8C53-0849-861B-24ECE65BE604}" type="datetimeFigureOut">
              <a:rPr lang="en-US" smtClean="0"/>
              <a:t>7/11/24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2E375D-940E-234C-9661-F35EA932E698}" type="slidenum">
              <a:rPr lang="en-US" smtClean="0"/>
              <a:t>‹#›</a:t>
            </a:fld>
            <a:endParaRPr lang="en-US"/>
          </a:p>
        </p:txBody>
      </p:sp>
    </p:spTree>
    <p:extLst>
      <p:ext uri="{BB962C8B-B14F-4D97-AF65-F5344CB8AC3E}">
        <p14:creationId xmlns:p14="http://schemas.microsoft.com/office/powerpoint/2010/main" val="73480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0397AB1-8C53-0849-861B-24ECE65BE604}" type="datetimeFigureOut">
              <a:rPr lang="en-US" smtClean="0"/>
              <a:t>7/11/24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2E375D-940E-234C-9661-F35EA932E698}" type="slidenum">
              <a:rPr lang="en-US" smtClean="0"/>
              <a:t>‹#›</a:t>
            </a:fld>
            <a:endParaRPr lang="en-US"/>
          </a:p>
        </p:txBody>
      </p:sp>
    </p:spTree>
    <p:extLst>
      <p:ext uri="{BB962C8B-B14F-4D97-AF65-F5344CB8AC3E}">
        <p14:creationId xmlns:p14="http://schemas.microsoft.com/office/powerpoint/2010/main" val="1064718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0397AB1-8C53-0849-861B-24ECE65BE604}" type="datetimeFigureOut">
              <a:rPr lang="en-US" smtClean="0"/>
              <a:t>7/11/24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2E375D-940E-234C-9661-F35EA932E698}" type="slidenum">
              <a:rPr lang="en-US" smtClean="0"/>
              <a:t>‹#›</a:t>
            </a:fld>
            <a:endParaRPr lang="en-US"/>
          </a:p>
        </p:txBody>
      </p:sp>
    </p:spTree>
    <p:extLst>
      <p:ext uri="{BB962C8B-B14F-4D97-AF65-F5344CB8AC3E}">
        <p14:creationId xmlns:p14="http://schemas.microsoft.com/office/powerpoint/2010/main" val="2781960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0397AB1-8C53-0849-861B-24ECE65BE604}" type="datetimeFigureOut">
              <a:rPr lang="en-US" smtClean="0"/>
              <a:t>7/11/24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2E375D-940E-234C-9661-F35EA932E698}" type="slidenum">
              <a:rPr lang="en-US" smtClean="0"/>
              <a:t>‹#›</a:t>
            </a:fld>
            <a:endParaRPr lang="en-US"/>
          </a:p>
        </p:txBody>
      </p:sp>
    </p:spTree>
    <p:extLst>
      <p:ext uri="{BB962C8B-B14F-4D97-AF65-F5344CB8AC3E}">
        <p14:creationId xmlns:p14="http://schemas.microsoft.com/office/powerpoint/2010/main" val="953161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397AB1-8C53-0849-861B-24ECE65BE604}" type="datetimeFigureOut">
              <a:rPr lang="en-US" smtClean="0"/>
              <a:t>7/11/24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2E375D-940E-234C-9661-F35EA932E698}" type="slidenum">
              <a:rPr lang="en-US" smtClean="0"/>
              <a:t>‹#›</a:t>
            </a:fld>
            <a:endParaRPr lang="en-US"/>
          </a:p>
        </p:txBody>
      </p:sp>
    </p:spTree>
    <p:extLst>
      <p:ext uri="{BB962C8B-B14F-4D97-AF65-F5344CB8AC3E}">
        <p14:creationId xmlns:p14="http://schemas.microsoft.com/office/powerpoint/2010/main" val="82690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397AB1-8C53-0849-861B-24ECE65BE604}" type="datetimeFigureOut">
              <a:rPr lang="en-US" smtClean="0"/>
              <a:t>7/11/24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2E375D-940E-234C-9661-F35EA932E698}" type="slidenum">
              <a:rPr lang="en-US" smtClean="0"/>
              <a:t>‹#›</a:t>
            </a:fld>
            <a:endParaRPr lang="en-US"/>
          </a:p>
        </p:txBody>
      </p:sp>
    </p:spTree>
    <p:extLst>
      <p:ext uri="{BB962C8B-B14F-4D97-AF65-F5344CB8AC3E}">
        <p14:creationId xmlns:p14="http://schemas.microsoft.com/office/powerpoint/2010/main" val="3860705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0397AB1-8C53-0849-861B-24ECE65BE604}" type="datetimeFigureOut">
              <a:rPr lang="en-US" smtClean="0"/>
              <a:t>7/11/24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2E375D-940E-234C-9661-F35EA932E698}" type="slidenum">
              <a:rPr lang="en-US" smtClean="0"/>
              <a:t>‹#›</a:t>
            </a:fld>
            <a:endParaRPr lang="en-US"/>
          </a:p>
        </p:txBody>
      </p:sp>
    </p:spTree>
    <p:extLst>
      <p:ext uri="{BB962C8B-B14F-4D97-AF65-F5344CB8AC3E}">
        <p14:creationId xmlns:p14="http://schemas.microsoft.com/office/powerpoint/2010/main" val="10155774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D5F6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397AB1-8C53-0849-861B-24ECE65BE604}" type="datetimeFigureOut">
              <a:rPr lang="en-US" smtClean="0"/>
              <a:t>7/11/24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2E375D-940E-234C-9661-F35EA932E698}" type="slidenum">
              <a:rPr lang="en-US" smtClean="0"/>
              <a:t>‹#›</a:t>
            </a:fld>
            <a:endParaRPr lang="en-US"/>
          </a:p>
        </p:txBody>
      </p:sp>
    </p:spTree>
    <p:extLst>
      <p:ext uri="{BB962C8B-B14F-4D97-AF65-F5344CB8AC3E}">
        <p14:creationId xmlns:p14="http://schemas.microsoft.com/office/powerpoint/2010/main" val="200796183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lumMod val="95000"/>
            </a:schemeClr>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lumMod val="95000"/>
            </a:schemeClr>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lumMod val="95000"/>
            </a:schemeClr>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lumMod val="95000"/>
            </a:schemeClr>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3.m4a"/><Relationship Id="rId1" Type="http://schemas.openxmlformats.org/officeDocument/2006/relationships/audio" Target="NULL" TargetMode="External"/><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microsoft.com/office/2007/relationships/hdphoto" Target="../media/hdphoto2.wdp"/><Relationship Id="rId5" Type="http://schemas.openxmlformats.org/officeDocument/2006/relationships/image" Target="../media/image3.png"/><Relationship Id="rId10" Type="http://schemas.microsoft.com/office/2007/relationships/hdphoto" Target="../media/hdphoto4.wdp"/><Relationship Id="rId4" Type="http://schemas.openxmlformats.org/officeDocument/2006/relationships/notesSlide" Target="../notesSlides/notesSlide1.xml"/><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public.tableau.com/shared/2PXTCP3KY?:display_count=n&amp;:origin=viz_share_link" TargetMode="Externa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Audio Recording Jul 1, 2024 at 11:36:33 PM">
            <a:hlinkClick r:id="" action="ppaction://media"/>
            <a:extLst>
              <a:ext uri="{FF2B5EF4-FFF2-40B4-BE49-F238E27FC236}">
                <a16:creationId xmlns:a16="http://schemas.microsoft.com/office/drawing/2014/main" id="{9EA8B077-5C9F-9D81-D75F-B7B8DA7020C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38480" y="5633962"/>
            <a:ext cx="812800" cy="812800"/>
          </a:xfrm>
          <a:prstGeom prst="rect">
            <a:avLst/>
          </a:prstGeom>
        </p:spPr>
      </p:pic>
      <p:sp>
        <p:nvSpPr>
          <p:cNvPr id="23" name="Rectangle 22">
            <a:extLst>
              <a:ext uri="{FF2B5EF4-FFF2-40B4-BE49-F238E27FC236}">
                <a16:creationId xmlns:a16="http://schemas.microsoft.com/office/drawing/2014/main" id="{9FB5B51E-2110-4BFE-90CE-A5C01B483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A6EFC7BB-64AE-45E4-90F7-BA062F86E7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Assorted vegetables and fruits">
            <a:extLst>
              <a:ext uri="{FF2B5EF4-FFF2-40B4-BE49-F238E27FC236}">
                <a16:creationId xmlns:a16="http://schemas.microsoft.com/office/drawing/2014/main" id="{EC023912-3F54-8A86-E5BC-AD0B1BCCD251}"/>
              </a:ext>
            </a:extLst>
          </p:cNvPr>
          <p:cNvPicPr>
            <a:picLocks noChangeAspect="1"/>
          </p:cNvPicPr>
          <p:nvPr/>
        </p:nvPicPr>
        <p:blipFill rotWithShape="1">
          <a:blip r:embed="rId5">
            <a:alphaModFix amt="20000"/>
            <a:extLst>
              <a:ext uri="{BEBA8EAE-BF5A-486C-A8C5-ECC9F3942E4B}">
                <a14:imgProps xmlns:a14="http://schemas.microsoft.com/office/drawing/2010/main">
                  <a14:imgLayer r:embed="rId6">
                    <a14:imgEffect>
                      <a14:artisticMosiaicBubbles/>
                    </a14:imgEffect>
                  </a14:imgLayer>
                </a14:imgProps>
              </a:ext>
            </a:extLst>
          </a:blip>
          <a:srcRect l="10055" r="944" b="-1"/>
          <a:stretch/>
        </p:blipFill>
        <p:spPr>
          <a:xfrm>
            <a:off x="-2266" y="-1"/>
            <a:ext cx="9143980" cy="6857990"/>
          </a:xfrm>
          <a:prstGeom prst="rect">
            <a:avLst/>
          </a:prstGeom>
          <a:noFill/>
        </p:spPr>
      </p:pic>
      <p:sp>
        <p:nvSpPr>
          <p:cNvPr id="2" name="Title 1">
            <a:extLst>
              <a:ext uri="{FF2B5EF4-FFF2-40B4-BE49-F238E27FC236}">
                <a16:creationId xmlns:a16="http://schemas.microsoft.com/office/drawing/2014/main" id="{FCF677F7-9D0E-CBEE-DB52-9C706C08F5D6}"/>
              </a:ext>
            </a:extLst>
          </p:cNvPr>
          <p:cNvSpPr>
            <a:spLocks noGrp="1"/>
          </p:cNvSpPr>
          <p:nvPr>
            <p:ph type="ctrTitle"/>
          </p:nvPr>
        </p:nvSpPr>
        <p:spPr>
          <a:xfrm>
            <a:off x="628650" y="1696724"/>
            <a:ext cx="6858000" cy="1671568"/>
          </a:xfrm>
          <a:prstGeom prst="roundRect">
            <a:avLst/>
          </a:prstGeom>
          <a:solidFill>
            <a:srgbClr val="5D5F61"/>
          </a:solidFill>
        </p:spPr>
        <p:txBody>
          <a:bodyPr vert="horz" lIns="91440" tIns="45720" rIns="91440" bIns="45720" rtlCol="0" anchor="ctr">
            <a:normAutofit/>
          </a:bodyPr>
          <a:lstStyle/>
          <a:p>
            <a:pPr algn="l">
              <a:spcBef>
                <a:spcPts val="1000"/>
              </a:spcBef>
              <a:buFont typeface="Arial" panose="020B0604020202020204" pitchFamily="34" charset="0"/>
            </a:pPr>
            <a:r>
              <a:rPr lang="en-US" sz="2800" b="1" dirty="0">
                <a:solidFill>
                  <a:schemeClr val="bg1"/>
                </a:solidFill>
                <a:latin typeface="Helvetica" pitchFamily="2" charset="0"/>
                <a:ea typeface="+mn-ea"/>
              </a:rPr>
              <a:t>Global Nutrition and Health: </a:t>
            </a:r>
            <a:br>
              <a:rPr lang="en-US" sz="2800" dirty="0">
                <a:solidFill>
                  <a:schemeClr val="bg1"/>
                </a:solidFill>
                <a:latin typeface="Helvetica" pitchFamily="2" charset="0"/>
                <a:ea typeface="+mn-ea"/>
              </a:rPr>
            </a:br>
            <a:r>
              <a:rPr lang="en-US" sz="2800" dirty="0">
                <a:solidFill>
                  <a:schemeClr val="bg1"/>
                </a:solidFill>
                <a:latin typeface="Helvetica" pitchFamily="2" charset="0"/>
                <a:ea typeface="+mn-ea"/>
              </a:rPr>
              <a:t>Analyzing the Relationship Between Diet Composition and Disease Prevalence</a:t>
            </a:r>
          </a:p>
        </p:txBody>
      </p:sp>
      <p:sp>
        <p:nvSpPr>
          <p:cNvPr id="3" name="Subtitle 2">
            <a:extLst>
              <a:ext uri="{FF2B5EF4-FFF2-40B4-BE49-F238E27FC236}">
                <a16:creationId xmlns:a16="http://schemas.microsoft.com/office/drawing/2014/main" id="{A968E4A5-EC1A-113C-FE95-E9F00C4A2C9E}"/>
              </a:ext>
            </a:extLst>
          </p:cNvPr>
          <p:cNvSpPr>
            <a:spLocks noGrp="1"/>
          </p:cNvSpPr>
          <p:nvPr>
            <p:ph type="subTitle" idx="1"/>
          </p:nvPr>
        </p:nvSpPr>
        <p:spPr>
          <a:xfrm>
            <a:off x="5317056" y="3738667"/>
            <a:ext cx="3453663" cy="1398900"/>
          </a:xfrm>
          <a:prstGeom prst="roundRect">
            <a:avLst/>
          </a:prstGeom>
          <a:solidFill>
            <a:srgbClr val="5D5F61"/>
          </a:solidFill>
        </p:spPr>
        <p:txBody>
          <a:bodyPr anchor="ctr">
            <a:normAutofit/>
          </a:bodyPr>
          <a:lstStyle/>
          <a:p>
            <a:pPr algn="r"/>
            <a:r>
              <a:rPr lang="en-US" dirty="0">
                <a:solidFill>
                  <a:schemeClr val="bg1"/>
                </a:solidFill>
                <a:latin typeface="Helvetica" pitchFamily="2" charset="0"/>
                <a:cs typeface="Mystical Woods Rough Script" panose="020F0502020204030204" pitchFamily="34" charset="0"/>
              </a:rPr>
              <a:t>Meme Habel</a:t>
            </a:r>
          </a:p>
          <a:p>
            <a:pPr algn="r"/>
            <a:endParaRPr lang="en-US" sz="500" dirty="0">
              <a:solidFill>
                <a:schemeClr val="bg1"/>
              </a:solidFill>
              <a:latin typeface="Helvetica" pitchFamily="2" charset="0"/>
              <a:cs typeface="Mystical Woods Rough Script" panose="020F0502020204030204" pitchFamily="34" charset="0"/>
            </a:endParaRPr>
          </a:p>
          <a:p>
            <a:pPr algn="r"/>
            <a:r>
              <a:rPr lang="en-US" sz="1800" dirty="0" err="1">
                <a:solidFill>
                  <a:schemeClr val="bg1"/>
                </a:solidFill>
                <a:latin typeface="Helvetica" pitchFamily="2" charset="0"/>
                <a:cs typeface="Mystical Woods Rough Script" panose="020F0502020204030204" pitchFamily="34" charset="0"/>
              </a:rPr>
              <a:t>Yichen</a:t>
            </a:r>
            <a:r>
              <a:rPr lang="en-US" sz="1800" dirty="0">
                <a:solidFill>
                  <a:schemeClr val="bg1"/>
                </a:solidFill>
                <a:latin typeface="Helvetica" pitchFamily="2" charset="0"/>
                <a:cs typeface="Mystical Woods Rough Script" panose="020F0502020204030204" pitchFamily="34" charset="0"/>
              </a:rPr>
              <a:t> Qin and Ruth </a:t>
            </a:r>
            <a:r>
              <a:rPr lang="en-US" sz="1800" dirty="0" err="1">
                <a:solidFill>
                  <a:schemeClr val="bg1"/>
                </a:solidFill>
                <a:latin typeface="Helvetica" pitchFamily="2" charset="0"/>
                <a:cs typeface="Mystical Woods Rough Script" panose="020F0502020204030204" pitchFamily="34" charset="0"/>
              </a:rPr>
              <a:t>Seiple</a:t>
            </a:r>
            <a:endParaRPr lang="en-US" sz="1800" dirty="0">
              <a:solidFill>
                <a:schemeClr val="bg1"/>
              </a:solidFill>
              <a:latin typeface="Helvetica" pitchFamily="2" charset="0"/>
              <a:cs typeface="Mystical Woods Rough Script" panose="020F0502020204030204" pitchFamily="34" charset="0"/>
            </a:endParaRPr>
          </a:p>
        </p:txBody>
      </p:sp>
    </p:spTree>
    <p:extLst>
      <p:ext uri="{BB962C8B-B14F-4D97-AF65-F5344CB8AC3E}">
        <p14:creationId xmlns:p14="http://schemas.microsoft.com/office/powerpoint/2010/main" val="823472789"/>
      </p:ext>
    </p:extLst>
  </p:cSld>
  <p:clrMapOvr>
    <a:masterClrMapping/>
  </p:clrMapOvr>
  <mc:AlternateContent xmlns:mc="http://schemas.openxmlformats.org/markup-compatibility/2006" xmlns:p14="http://schemas.microsoft.com/office/powerpoint/2010/main">
    <mc:Choice Requires="p14">
      <p:transition p14:dur="10" advTm="2900"/>
    </mc:Choice>
    <mc:Fallback xmlns="">
      <p:transition advTm="2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48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B3FE-CF84-76F1-CD74-7122E554B6BD}"/>
              </a:ext>
            </a:extLst>
          </p:cNvPr>
          <p:cNvSpPr>
            <a:spLocks noGrp="1"/>
          </p:cNvSpPr>
          <p:nvPr>
            <p:ph type="title"/>
          </p:nvPr>
        </p:nvSpPr>
        <p:spPr/>
        <p:txBody>
          <a:bodyPr>
            <a:normAutofit/>
          </a:bodyPr>
          <a:lstStyle/>
          <a:p>
            <a:r>
              <a:rPr lang="en-US" dirty="0">
                <a:solidFill>
                  <a:srgbClr val="7A9D62"/>
                </a:solidFill>
              </a:rPr>
              <a:t>Cardiovascular Diseases</a:t>
            </a:r>
            <a:br>
              <a:rPr lang="en-US" dirty="0">
                <a:solidFill>
                  <a:srgbClr val="5D5F61"/>
                </a:solidFill>
              </a:rPr>
            </a:br>
            <a:r>
              <a:rPr lang="en-US" sz="2000" dirty="0">
                <a:solidFill>
                  <a:srgbClr val="5D5F61"/>
                </a:solidFill>
              </a:rPr>
              <a:t>Target Variable: Average Disease Prevalence Rate</a:t>
            </a:r>
            <a:endParaRPr lang="en-US" dirty="0">
              <a:solidFill>
                <a:srgbClr val="5D5F61"/>
              </a:solidFill>
            </a:endParaRPr>
          </a:p>
        </p:txBody>
      </p:sp>
      <p:sp>
        <p:nvSpPr>
          <p:cNvPr id="4" name="Title 1">
            <a:extLst>
              <a:ext uri="{FF2B5EF4-FFF2-40B4-BE49-F238E27FC236}">
                <a16:creationId xmlns:a16="http://schemas.microsoft.com/office/drawing/2014/main" id="{0E4D5640-60D7-8B7E-E717-7988151C6FE4}"/>
              </a:ext>
            </a:extLst>
          </p:cNvPr>
          <p:cNvSpPr txBox="1">
            <a:spLocks/>
          </p:cNvSpPr>
          <p:nvPr/>
        </p:nvSpPr>
        <p:spPr>
          <a:xfrm>
            <a:off x="517525" y="1844041"/>
            <a:ext cx="8310184" cy="2799080"/>
          </a:xfrm>
          <a:prstGeom prst="rect">
            <a:avLst/>
          </a:prstGeom>
        </p:spPr>
        <p:txBody>
          <a:bodyPr vert="horz" lIns="91440" tIns="45720" rIns="91440" bIns="45720" numCol="2" rtlCol="0" anchor="ctr">
            <a:normAutofit/>
          </a:bodyPr>
          <a:lst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a:lstStyle>
          <a:p>
            <a:pPr>
              <a:lnSpc>
                <a:spcPct val="100000"/>
              </a:lnSpc>
            </a:pPr>
            <a:r>
              <a:rPr lang="en-US" sz="1600" b="1" dirty="0">
                <a:solidFill>
                  <a:srgbClr val="89B06F"/>
                </a:solidFill>
              </a:rPr>
              <a:t>Linear Regression Model</a:t>
            </a:r>
          </a:p>
          <a:p>
            <a:pPr marL="285750" indent="-285750">
              <a:lnSpc>
                <a:spcPct val="100000"/>
              </a:lnSpc>
              <a:buFont typeface="Arial" panose="020B0604020202020204" pitchFamily="34" charset="0"/>
              <a:buChar char="•"/>
            </a:pPr>
            <a:r>
              <a:rPr lang="en-US" sz="1600" dirty="0">
                <a:solidFill>
                  <a:srgbClr val="5D5F61"/>
                </a:solidFill>
              </a:rPr>
              <a:t>Predictors and Coefficients</a:t>
            </a:r>
          </a:p>
          <a:p>
            <a:pPr marL="742950" lvl="1" indent="-285750">
              <a:buFont typeface="Arial" panose="020B0604020202020204" pitchFamily="34" charset="0"/>
              <a:buChar char="•"/>
            </a:pPr>
            <a:r>
              <a:rPr lang="en-US" sz="1600" dirty="0" err="1">
                <a:solidFill>
                  <a:srgbClr val="5D5F61"/>
                </a:solidFill>
                <a:latin typeface="Helvetica" pitchFamily="2" charset="0"/>
              </a:rPr>
              <a:t>avg_total_alc_consumption</a:t>
            </a:r>
            <a:r>
              <a:rPr lang="en-US" sz="1600" dirty="0">
                <a:solidFill>
                  <a:srgbClr val="5D5F61"/>
                </a:solidFill>
                <a:latin typeface="Helvetica" pitchFamily="2" charset="0"/>
              </a:rPr>
              <a:t>: </a:t>
            </a:r>
          </a:p>
          <a:p>
            <a:pPr marL="1200150" lvl="2" indent="-285750">
              <a:buFont typeface="Arial" panose="020B0604020202020204" pitchFamily="34" charset="0"/>
              <a:buChar char="•"/>
            </a:pPr>
            <a:r>
              <a:rPr lang="en-US" sz="1600" dirty="0">
                <a:solidFill>
                  <a:srgbClr val="5D5F61"/>
                </a:solidFill>
                <a:latin typeface="Helvetica" pitchFamily="2" charset="0"/>
              </a:rPr>
              <a:t>-182.302717***</a:t>
            </a:r>
          </a:p>
          <a:p>
            <a:pPr marL="742950" lvl="1" indent="-285750">
              <a:buFont typeface="Arial" panose="020B0604020202020204" pitchFamily="34" charset="0"/>
              <a:buChar char="•"/>
            </a:pPr>
            <a:r>
              <a:rPr lang="en-US" sz="1600" dirty="0" err="1">
                <a:solidFill>
                  <a:srgbClr val="5D5F61"/>
                </a:solidFill>
                <a:latin typeface="Helvetica" pitchFamily="2" charset="0"/>
              </a:rPr>
              <a:t>avg_energy_from_animal_products</a:t>
            </a:r>
            <a:r>
              <a:rPr lang="en-US" sz="1600" dirty="0">
                <a:solidFill>
                  <a:srgbClr val="5D5F61"/>
                </a:solidFill>
                <a:latin typeface="Helvetica" pitchFamily="2" charset="0"/>
              </a:rPr>
              <a:t>:</a:t>
            </a:r>
          </a:p>
          <a:p>
            <a:pPr marL="1200150" lvl="2" indent="-285750">
              <a:buFont typeface="Arial" panose="020B0604020202020204" pitchFamily="34" charset="0"/>
              <a:buChar char="•"/>
            </a:pPr>
            <a:r>
              <a:rPr lang="en-US" sz="1600" dirty="0">
                <a:solidFill>
                  <a:srgbClr val="5D5F61"/>
                </a:solidFill>
                <a:latin typeface="Helvetica" pitchFamily="2" charset="0"/>
              </a:rPr>
              <a:t>0.197004</a:t>
            </a:r>
          </a:p>
          <a:p>
            <a:pPr marL="285750" indent="-285750">
              <a:lnSpc>
                <a:spcPct val="100000"/>
              </a:lnSpc>
              <a:buFont typeface="Arial" panose="020B0604020202020204" pitchFamily="34" charset="0"/>
              <a:buChar char="•"/>
            </a:pPr>
            <a:r>
              <a:rPr lang="en-US" sz="1600" dirty="0">
                <a:solidFill>
                  <a:srgbClr val="5D5F61"/>
                </a:solidFill>
              </a:rPr>
              <a:t>MSPE: 0.04210</a:t>
            </a:r>
          </a:p>
          <a:p>
            <a:pPr marL="285750" indent="-285750">
              <a:lnSpc>
                <a:spcPct val="100000"/>
              </a:lnSpc>
              <a:buFont typeface="Arial" panose="020B0604020202020204" pitchFamily="34" charset="0"/>
              <a:buChar char="•"/>
            </a:pPr>
            <a:r>
              <a:rPr lang="en-US" sz="1600" dirty="0">
                <a:solidFill>
                  <a:srgbClr val="5D5F61"/>
                </a:solidFill>
              </a:rPr>
              <a:t>MAE: 0.1654</a:t>
            </a:r>
          </a:p>
          <a:p>
            <a:pPr marL="285750" indent="-285750">
              <a:lnSpc>
                <a:spcPct val="100000"/>
              </a:lnSpc>
              <a:buFont typeface="Arial" panose="020B0604020202020204" pitchFamily="34" charset="0"/>
              <a:buChar char="•"/>
            </a:pPr>
            <a:r>
              <a:rPr lang="en-US" sz="1600" dirty="0">
                <a:solidFill>
                  <a:srgbClr val="5D5F61"/>
                </a:solidFill>
              </a:rPr>
              <a:t>R-Squared: 0.1594</a:t>
            </a:r>
          </a:p>
          <a:p>
            <a:pPr marL="285750" indent="-285750">
              <a:lnSpc>
                <a:spcPct val="100000"/>
              </a:lnSpc>
              <a:buFont typeface="Arial" panose="020B0604020202020204" pitchFamily="34" charset="0"/>
              <a:buChar char="•"/>
            </a:pPr>
            <a:endParaRPr lang="en-US" sz="1600" dirty="0">
              <a:solidFill>
                <a:srgbClr val="5D5F61"/>
              </a:solidFill>
            </a:endParaRPr>
          </a:p>
          <a:p>
            <a:pPr marL="285750" indent="-285750" algn="ctr">
              <a:lnSpc>
                <a:spcPct val="100000"/>
              </a:lnSpc>
              <a:buFont typeface="Arial" panose="020B0604020202020204" pitchFamily="34" charset="0"/>
              <a:buChar char="•"/>
            </a:pPr>
            <a:endParaRPr lang="en-US" sz="1600" dirty="0">
              <a:solidFill>
                <a:srgbClr val="5D5F61"/>
              </a:solidFill>
            </a:endParaRPr>
          </a:p>
          <a:p>
            <a:pPr marL="285750" indent="-285750" algn="ctr">
              <a:lnSpc>
                <a:spcPct val="100000"/>
              </a:lnSpc>
              <a:buFont typeface="Arial" panose="020B0604020202020204" pitchFamily="34" charset="0"/>
              <a:buChar char="•"/>
            </a:pPr>
            <a:endParaRPr lang="en-US" sz="1600" dirty="0">
              <a:solidFill>
                <a:srgbClr val="5D5F61"/>
              </a:solidFill>
            </a:endParaRPr>
          </a:p>
          <a:p>
            <a:pPr marL="571500" indent="-571500" algn="ctr">
              <a:buFont typeface="Arial" panose="020B0604020202020204" pitchFamily="34" charset="0"/>
              <a:buChar char="•"/>
            </a:pPr>
            <a:endParaRPr lang="en-US" sz="1600" dirty="0">
              <a:solidFill>
                <a:srgbClr val="5D5F61"/>
              </a:solidFill>
            </a:endParaRPr>
          </a:p>
          <a:p>
            <a:pPr marL="285750" indent="-285750" algn="ctr">
              <a:buFont typeface="Arial" panose="020B0604020202020204" pitchFamily="34" charset="0"/>
              <a:buChar char="•"/>
            </a:pPr>
            <a:endParaRPr lang="en-US" sz="1800" dirty="0">
              <a:solidFill>
                <a:srgbClr val="5D5F61"/>
              </a:solidFill>
            </a:endParaRPr>
          </a:p>
        </p:txBody>
      </p:sp>
      <p:sp>
        <p:nvSpPr>
          <p:cNvPr id="5" name="TextBox 4">
            <a:extLst>
              <a:ext uri="{FF2B5EF4-FFF2-40B4-BE49-F238E27FC236}">
                <a16:creationId xmlns:a16="http://schemas.microsoft.com/office/drawing/2014/main" id="{2ADB5D1D-4B09-E9C0-AE9C-52D6D2ED0B22}"/>
              </a:ext>
            </a:extLst>
          </p:cNvPr>
          <p:cNvSpPr txBox="1"/>
          <p:nvPr/>
        </p:nvSpPr>
        <p:spPr>
          <a:xfrm>
            <a:off x="5039711" y="1844041"/>
            <a:ext cx="4572000" cy="1077218"/>
          </a:xfrm>
          <a:prstGeom prst="rect">
            <a:avLst/>
          </a:prstGeom>
          <a:noFill/>
        </p:spPr>
        <p:txBody>
          <a:bodyPr wrap="square">
            <a:spAutoFit/>
          </a:bodyPr>
          <a:lstStyle/>
          <a:p>
            <a:pPr defTabSz="914400">
              <a:spcBef>
                <a:spcPct val="0"/>
              </a:spcBef>
            </a:pPr>
            <a:r>
              <a:rPr lang="en-US" sz="1600" b="1" dirty="0">
                <a:solidFill>
                  <a:srgbClr val="89B06F"/>
                </a:solidFill>
                <a:latin typeface="Helvetica" pitchFamily="2" charset="0"/>
                <a:ea typeface="+mj-ea"/>
                <a:cs typeface="+mj-cs"/>
              </a:rPr>
              <a:t>Random Forest Model</a:t>
            </a:r>
          </a:p>
          <a:p>
            <a:pPr marL="285750" indent="-285750" defTabSz="914400">
              <a:spcBef>
                <a:spcPct val="0"/>
              </a:spcBef>
              <a:buFont typeface="Arial" panose="020B0604020202020204" pitchFamily="34" charset="0"/>
              <a:buChar char="•"/>
            </a:pPr>
            <a:r>
              <a:rPr lang="en-US" sz="1600" dirty="0">
                <a:solidFill>
                  <a:srgbClr val="5D5F61"/>
                </a:solidFill>
                <a:latin typeface="Helvetica" pitchFamily="2" charset="0"/>
                <a:ea typeface="+mj-ea"/>
                <a:cs typeface="+mj-cs"/>
              </a:rPr>
              <a:t>MSPE: 0.03643</a:t>
            </a:r>
          </a:p>
          <a:p>
            <a:pPr marL="285750" indent="-285750" defTabSz="914400">
              <a:spcBef>
                <a:spcPct val="0"/>
              </a:spcBef>
              <a:buFont typeface="Arial" panose="020B0604020202020204" pitchFamily="34" charset="0"/>
              <a:buChar char="•"/>
            </a:pPr>
            <a:r>
              <a:rPr lang="en-US" sz="1600" dirty="0">
                <a:solidFill>
                  <a:srgbClr val="5D5F61"/>
                </a:solidFill>
                <a:latin typeface="Helvetica" pitchFamily="2" charset="0"/>
                <a:ea typeface="+mj-ea"/>
                <a:cs typeface="+mj-cs"/>
              </a:rPr>
              <a:t>MAE: 0.1548</a:t>
            </a:r>
          </a:p>
          <a:p>
            <a:pPr marL="285750" indent="-285750" defTabSz="914400">
              <a:spcBef>
                <a:spcPct val="0"/>
              </a:spcBef>
              <a:buFont typeface="Arial" panose="020B0604020202020204" pitchFamily="34" charset="0"/>
              <a:buChar char="•"/>
            </a:pPr>
            <a:r>
              <a:rPr lang="en-US" sz="1600" dirty="0">
                <a:solidFill>
                  <a:srgbClr val="5D5F61"/>
                </a:solidFill>
                <a:latin typeface="Helvetica" pitchFamily="2" charset="0"/>
                <a:ea typeface="+mj-ea"/>
                <a:cs typeface="+mj-cs"/>
              </a:rPr>
              <a:t>R-Squared: 0.2781</a:t>
            </a:r>
          </a:p>
        </p:txBody>
      </p:sp>
      <p:pic>
        <p:nvPicPr>
          <p:cNvPr id="7" name="Picture 6" descr="A graph with a bar&#10;&#10;Description automatically generated">
            <a:extLst>
              <a:ext uri="{FF2B5EF4-FFF2-40B4-BE49-F238E27FC236}">
                <a16:creationId xmlns:a16="http://schemas.microsoft.com/office/drawing/2014/main" id="{6E485CDD-C5BC-4BED-E394-7703F1000DB7}"/>
              </a:ext>
            </a:extLst>
          </p:cNvPr>
          <p:cNvPicPr>
            <a:picLocks noChangeAspect="1"/>
          </p:cNvPicPr>
          <p:nvPr/>
        </p:nvPicPr>
        <p:blipFill rotWithShape="1">
          <a:blip r:embed="rId5">
            <a:duotone>
              <a:schemeClr val="accent6">
                <a:shade val="45000"/>
                <a:satMod val="135000"/>
              </a:schemeClr>
              <a:prstClr val="white"/>
            </a:duotone>
          </a:blip>
          <a:srcRect r="9239"/>
          <a:stretch/>
        </p:blipFill>
        <p:spPr>
          <a:xfrm>
            <a:off x="3903984" y="3232267"/>
            <a:ext cx="4923725" cy="3489138"/>
          </a:xfrm>
          <a:prstGeom prst="rect">
            <a:avLst/>
          </a:prstGeom>
        </p:spPr>
      </p:pic>
      <p:pic>
        <p:nvPicPr>
          <p:cNvPr id="8" name="Audio Recording Jul 10, 2024 at 11:38:08 PM">
            <a:hlinkClick r:id="" action="ppaction://media"/>
            <a:extLst>
              <a:ext uri="{FF2B5EF4-FFF2-40B4-BE49-F238E27FC236}">
                <a16:creationId xmlns:a16="http://schemas.microsoft.com/office/drawing/2014/main" id="{4FA4036D-D286-D6C9-9967-5548FA14DE9B}"/>
              </a:ext>
            </a:extLst>
          </p:cNvPr>
          <p:cNvPicPr>
            <a:picLocks noChangeAspect="1"/>
          </p:cNvPicPr>
          <p:nvPr>
            <a:audioFile r:link="rId2"/>
            <p:extLst>
              <p:ext uri="{DAA4B4D4-6D71-4841-9C94-3DE7FCFB9230}">
                <p14:media xmlns:p14="http://schemas.microsoft.com/office/powerpoint/2010/main" r:embed="rId1"/>
              </p:ext>
            </p:extLst>
          </p:nvPr>
        </p:nvPicPr>
        <p:blipFill>
          <a:blip r:embed="rId6">
            <a:alphaModFix amt="0"/>
          </a:blip>
          <a:stretch>
            <a:fillRect/>
          </a:stretch>
        </p:blipFill>
        <p:spPr>
          <a:xfrm>
            <a:off x="316291" y="5828862"/>
            <a:ext cx="812800" cy="812800"/>
          </a:xfrm>
          <a:prstGeom prst="rect">
            <a:avLst/>
          </a:prstGeom>
        </p:spPr>
      </p:pic>
    </p:spTree>
    <p:extLst>
      <p:ext uri="{BB962C8B-B14F-4D97-AF65-F5344CB8AC3E}">
        <p14:creationId xmlns:p14="http://schemas.microsoft.com/office/powerpoint/2010/main" val="7337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66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B3FE-CF84-76F1-CD74-7122E554B6BD}"/>
              </a:ext>
            </a:extLst>
          </p:cNvPr>
          <p:cNvSpPr>
            <a:spLocks noGrp="1"/>
          </p:cNvSpPr>
          <p:nvPr>
            <p:ph type="title"/>
          </p:nvPr>
        </p:nvSpPr>
        <p:spPr/>
        <p:txBody>
          <a:bodyPr>
            <a:normAutofit/>
          </a:bodyPr>
          <a:lstStyle/>
          <a:p>
            <a:r>
              <a:rPr lang="en-US" dirty="0">
                <a:solidFill>
                  <a:srgbClr val="7A9D62"/>
                </a:solidFill>
              </a:rPr>
              <a:t>Neoplasms</a:t>
            </a:r>
            <a:br>
              <a:rPr lang="en-US" dirty="0">
                <a:solidFill>
                  <a:srgbClr val="5D5F61"/>
                </a:solidFill>
              </a:rPr>
            </a:br>
            <a:r>
              <a:rPr lang="en-US" sz="2000" dirty="0">
                <a:solidFill>
                  <a:srgbClr val="5D5F61"/>
                </a:solidFill>
              </a:rPr>
              <a:t>Target Variable: Average Disease Prevalence Rate</a:t>
            </a:r>
            <a:endParaRPr lang="en-US" dirty="0">
              <a:solidFill>
                <a:srgbClr val="5D5F61"/>
              </a:solidFill>
            </a:endParaRPr>
          </a:p>
        </p:txBody>
      </p:sp>
      <p:sp>
        <p:nvSpPr>
          <p:cNvPr id="5" name="Title 1">
            <a:extLst>
              <a:ext uri="{FF2B5EF4-FFF2-40B4-BE49-F238E27FC236}">
                <a16:creationId xmlns:a16="http://schemas.microsoft.com/office/drawing/2014/main" id="{43C321B9-2CB4-61C6-99FC-57921DDB5DAE}"/>
              </a:ext>
            </a:extLst>
          </p:cNvPr>
          <p:cNvSpPr txBox="1">
            <a:spLocks/>
          </p:cNvSpPr>
          <p:nvPr/>
        </p:nvSpPr>
        <p:spPr>
          <a:xfrm>
            <a:off x="517525" y="1844041"/>
            <a:ext cx="8108950" cy="2799080"/>
          </a:xfrm>
          <a:prstGeom prst="rect">
            <a:avLst/>
          </a:prstGeom>
        </p:spPr>
        <p:txBody>
          <a:bodyPr vert="horz" lIns="91440" tIns="45720" rIns="91440" bIns="45720" numCol="2" rtlCol="0" anchor="ctr">
            <a:normAutofit/>
          </a:bodyPr>
          <a:lst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a:lstStyle>
          <a:p>
            <a:pPr>
              <a:lnSpc>
                <a:spcPct val="100000"/>
              </a:lnSpc>
            </a:pPr>
            <a:r>
              <a:rPr lang="en-US" sz="1600" b="1" dirty="0">
                <a:solidFill>
                  <a:srgbClr val="89B06F"/>
                </a:solidFill>
              </a:rPr>
              <a:t>Linear Regression Model</a:t>
            </a:r>
          </a:p>
          <a:p>
            <a:pPr marL="285750" indent="-285750">
              <a:lnSpc>
                <a:spcPct val="100000"/>
              </a:lnSpc>
              <a:buFont typeface="Arial" panose="020B0604020202020204" pitchFamily="34" charset="0"/>
              <a:buChar char="•"/>
            </a:pPr>
            <a:r>
              <a:rPr lang="en-US" sz="1600" dirty="0">
                <a:solidFill>
                  <a:srgbClr val="5D5F61"/>
                </a:solidFill>
              </a:rPr>
              <a:t>Predictors and Coefficients</a:t>
            </a:r>
          </a:p>
          <a:p>
            <a:pPr marL="742950" lvl="1" indent="-285750">
              <a:buFont typeface="Arial" panose="020B0604020202020204" pitchFamily="34" charset="0"/>
              <a:buChar char="•"/>
            </a:pPr>
            <a:r>
              <a:rPr lang="en-US" sz="1600" dirty="0" err="1">
                <a:solidFill>
                  <a:srgbClr val="5D5F61"/>
                </a:solidFill>
                <a:latin typeface="Helvetica" pitchFamily="2" charset="0"/>
              </a:rPr>
              <a:t>avg_total_alc_consumption</a:t>
            </a:r>
            <a:r>
              <a:rPr lang="en-US" sz="1600" dirty="0">
                <a:solidFill>
                  <a:srgbClr val="5D5F61"/>
                </a:solidFill>
                <a:latin typeface="Helvetica" pitchFamily="2" charset="0"/>
              </a:rPr>
              <a:t>: </a:t>
            </a:r>
          </a:p>
          <a:p>
            <a:pPr marL="1200150" lvl="2" indent="-285750">
              <a:buFont typeface="Arial" panose="020B0604020202020204" pitchFamily="34" charset="0"/>
              <a:buChar char="•"/>
            </a:pPr>
            <a:r>
              <a:rPr lang="en-US" sz="1600" dirty="0">
                <a:solidFill>
                  <a:srgbClr val="5D5F61"/>
                </a:solidFill>
                <a:latin typeface="Helvetica" pitchFamily="2" charset="0"/>
              </a:rPr>
              <a:t>14.85078***</a:t>
            </a:r>
          </a:p>
          <a:p>
            <a:pPr marL="742950" lvl="1" indent="-285750">
              <a:buFont typeface="Arial" panose="020B0604020202020204" pitchFamily="34" charset="0"/>
              <a:buChar char="•"/>
            </a:pPr>
            <a:r>
              <a:rPr lang="en-US" sz="1600" dirty="0" err="1">
                <a:solidFill>
                  <a:srgbClr val="5D5F61"/>
                </a:solidFill>
                <a:latin typeface="Helvetica" pitchFamily="2" charset="0"/>
              </a:rPr>
              <a:t>avg_total_fat</a:t>
            </a:r>
            <a:r>
              <a:rPr lang="en-US" sz="1600" dirty="0">
                <a:solidFill>
                  <a:srgbClr val="5D5F61"/>
                </a:solidFill>
                <a:latin typeface="Helvetica" pitchFamily="2" charset="0"/>
              </a:rPr>
              <a:t>:</a:t>
            </a:r>
          </a:p>
          <a:p>
            <a:pPr marL="1200150" lvl="2" indent="-285750">
              <a:buFont typeface="Arial" panose="020B0604020202020204" pitchFamily="34" charset="0"/>
              <a:buChar char="•"/>
            </a:pPr>
            <a:r>
              <a:rPr lang="en-US" sz="1600" dirty="0">
                <a:solidFill>
                  <a:srgbClr val="5D5F61"/>
                </a:solidFill>
                <a:latin typeface="Helvetica" pitchFamily="2" charset="0"/>
              </a:rPr>
              <a:t>92.39680***</a:t>
            </a:r>
          </a:p>
          <a:p>
            <a:pPr marL="285750" indent="-285750">
              <a:lnSpc>
                <a:spcPct val="100000"/>
              </a:lnSpc>
              <a:buFont typeface="Arial" panose="020B0604020202020204" pitchFamily="34" charset="0"/>
              <a:buChar char="•"/>
            </a:pPr>
            <a:r>
              <a:rPr lang="en-US" sz="1600" dirty="0">
                <a:solidFill>
                  <a:srgbClr val="5D5F61"/>
                </a:solidFill>
              </a:rPr>
              <a:t>MSPE: 0.01164</a:t>
            </a:r>
          </a:p>
          <a:p>
            <a:pPr marL="285750" indent="-285750">
              <a:lnSpc>
                <a:spcPct val="100000"/>
              </a:lnSpc>
              <a:buFont typeface="Arial" panose="020B0604020202020204" pitchFamily="34" charset="0"/>
              <a:buChar char="•"/>
            </a:pPr>
            <a:r>
              <a:rPr lang="en-US" sz="1600" dirty="0">
                <a:solidFill>
                  <a:srgbClr val="5D5F61"/>
                </a:solidFill>
              </a:rPr>
              <a:t>MAE: 0.07863</a:t>
            </a:r>
          </a:p>
          <a:p>
            <a:pPr marL="285750" indent="-285750">
              <a:lnSpc>
                <a:spcPct val="100000"/>
              </a:lnSpc>
              <a:buFont typeface="Arial" panose="020B0604020202020204" pitchFamily="34" charset="0"/>
              <a:buChar char="•"/>
            </a:pPr>
            <a:r>
              <a:rPr lang="en-US" sz="1600" dirty="0">
                <a:solidFill>
                  <a:srgbClr val="5D5F61"/>
                </a:solidFill>
              </a:rPr>
              <a:t>R-Squared: 0.6411</a:t>
            </a:r>
          </a:p>
          <a:p>
            <a:pPr marL="285750" indent="-285750">
              <a:lnSpc>
                <a:spcPct val="100000"/>
              </a:lnSpc>
              <a:buFont typeface="Arial" panose="020B0604020202020204" pitchFamily="34" charset="0"/>
              <a:buChar char="•"/>
            </a:pPr>
            <a:endParaRPr lang="en-US" sz="1600" dirty="0">
              <a:solidFill>
                <a:srgbClr val="5D5F61"/>
              </a:solidFill>
            </a:endParaRPr>
          </a:p>
          <a:p>
            <a:pPr marL="285750" indent="-285750" algn="ctr">
              <a:lnSpc>
                <a:spcPct val="100000"/>
              </a:lnSpc>
              <a:buFont typeface="Arial" panose="020B0604020202020204" pitchFamily="34" charset="0"/>
              <a:buChar char="•"/>
            </a:pPr>
            <a:endParaRPr lang="en-US" sz="1600" dirty="0">
              <a:solidFill>
                <a:srgbClr val="5D5F61"/>
              </a:solidFill>
            </a:endParaRPr>
          </a:p>
          <a:p>
            <a:pPr marL="285750" indent="-285750" algn="ctr">
              <a:lnSpc>
                <a:spcPct val="100000"/>
              </a:lnSpc>
              <a:buFont typeface="Arial" panose="020B0604020202020204" pitchFamily="34" charset="0"/>
              <a:buChar char="•"/>
            </a:pPr>
            <a:endParaRPr lang="en-US" sz="1600" dirty="0">
              <a:solidFill>
                <a:srgbClr val="5D5F61"/>
              </a:solidFill>
            </a:endParaRPr>
          </a:p>
          <a:p>
            <a:pPr marL="571500" indent="-571500" algn="ctr">
              <a:buFont typeface="Arial" panose="020B0604020202020204" pitchFamily="34" charset="0"/>
              <a:buChar char="•"/>
            </a:pPr>
            <a:endParaRPr lang="en-US" sz="1600" dirty="0">
              <a:solidFill>
                <a:srgbClr val="5D5F61"/>
              </a:solidFill>
            </a:endParaRPr>
          </a:p>
          <a:p>
            <a:pPr marL="285750" indent="-285750" algn="ctr">
              <a:buFont typeface="Arial" panose="020B0604020202020204" pitchFamily="34" charset="0"/>
              <a:buChar char="•"/>
            </a:pPr>
            <a:endParaRPr lang="en-US" sz="1800" dirty="0">
              <a:solidFill>
                <a:srgbClr val="5D5F61"/>
              </a:solidFill>
            </a:endParaRPr>
          </a:p>
        </p:txBody>
      </p:sp>
      <p:sp>
        <p:nvSpPr>
          <p:cNvPr id="6" name="TextBox 5">
            <a:extLst>
              <a:ext uri="{FF2B5EF4-FFF2-40B4-BE49-F238E27FC236}">
                <a16:creationId xmlns:a16="http://schemas.microsoft.com/office/drawing/2014/main" id="{F8D731CB-E0E3-81D5-1B30-1C98B6659EDC}"/>
              </a:ext>
            </a:extLst>
          </p:cNvPr>
          <p:cNvSpPr txBox="1"/>
          <p:nvPr/>
        </p:nvSpPr>
        <p:spPr>
          <a:xfrm>
            <a:off x="5039711" y="1844041"/>
            <a:ext cx="4572000" cy="1077218"/>
          </a:xfrm>
          <a:prstGeom prst="rect">
            <a:avLst/>
          </a:prstGeom>
          <a:noFill/>
        </p:spPr>
        <p:txBody>
          <a:bodyPr wrap="square">
            <a:spAutoFit/>
          </a:bodyPr>
          <a:lstStyle/>
          <a:p>
            <a:pPr defTabSz="914400">
              <a:spcBef>
                <a:spcPct val="0"/>
              </a:spcBef>
            </a:pPr>
            <a:r>
              <a:rPr lang="en-US" sz="1600" b="1" dirty="0">
                <a:solidFill>
                  <a:srgbClr val="89B06F"/>
                </a:solidFill>
                <a:latin typeface="Helvetica" pitchFamily="2" charset="0"/>
                <a:ea typeface="+mj-ea"/>
                <a:cs typeface="+mj-cs"/>
              </a:rPr>
              <a:t>Random Forest Model</a:t>
            </a:r>
          </a:p>
          <a:p>
            <a:pPr marL="285750" indent="-285750" defTabSz="914400">
              <a:spcBef>
                <a:spcPct val="0"/>
              </a:spcBef>
              <a:buFont typeface="Arial" panose="020B0604020202020204" pitchFamily="34" charset="0"/>
              <a:buChar char="•"/>
            </a:pPr>
            <a:r>
              <a:rPr lang="en-US" sz="1600" dirty="0">
                <a:solidFill>
                  <a:srgbClr val="5D5F61"/>
                </a:solidFill>
                <a:latin typeface="Helvetica" pitchFamily="2" charset="0"/>
                <a:ea typeface="+mj-ea"/>
                <a:cs typeface="+mj-cs"/>
              </a:rPr>
              <a:t>MSPE: 0.01203</a:t>
            </a:r>
          </a:p>
          <a:p>
            <a:pPr marL="285750" indent="-285750" defTabSz="914400">
              <a:spcBef>
                <a:spcPct val="0"/>
              </a:spcBef>
              <a:buFont typeface="Arial" panose="020B0604020202020204" pitchFamily="34" charset="0"/>
              <a:buChar char="•"/>
            </a:pPr>
            <a:r>
              <a:rPr lang="en-US" sz="1600" dirty="0">
                <a:solidFill>
                  <a:srgbClr val="5D5F61"/>
                </a:solidFill>
                <a:latin typeface="Helvetica" pitchFamily="2" charset="0"/>
                <a:ea typeface="+mj-ea"/>
                <a:cs typeface="+mj-cs"/>
              </a:rPr>
              <a:t>MAE: 0.07709</a:t>
            </a:r>
          </a:p>
          <a:p>
            <a:pPr marL="285750" indent="-285750" defTabSz="914400">
              <a:spcBef>
                <a:spcPct val="0"/>
              </a:spcBef>
              <a:buFont typeface="Arial" panose="020B0604020202020204" pitchFamily="34" charset="0"/>
              <a:buChar char="•"/>
            </a:pPr>
            <a:r>
              <a:rPr lang="en-US" sz="1600" dirty="0">
                <a:solidFill>
                  <a:srgbClr val="5D5F61"/>
                </a:solidFill>
                <a:latin typeface="Helvetica" pitchFamily="2" charset="0"/>
                <a:ea typeface="+mj-ea"/>
                <a:cs typeface="+mj-cs"/>
              </a:rPr>
              <a:t>R-Squared: 0.6287</a:t>
            </a:r>
          </a:p>
        </p:txBody>
      </p:sp>
      <p:pic>
        <p:nvPicPr>
          <p:cNvPr id="8" name="Picture 7" descr="A graph with text on it&#10;&#10;Description automatically generated">
            <a:extLst>
              <a:ext uri="{FF2B5EF4-FFF2-40B4-BE49-F238E27FC236}">
                <a16:creationId xmlns:a16="http://schemas.microsoft.com/office/drawing/2014/main" id="{7A5C1BD2-FD90-D0F4-2758-B1B9EA3D495B}"/>
              </a:ext>
            </a:extLst>
          </p:cNvPr>
          <p:cNvPicPr>
            <a:picLocks noChangeAspect="1"/>
          </p:cNvPicPr>
          <p:nvPr/>
        </p:nvPicPr>
        <p:blipFill>
          <a:blip r:embed="rId5">
            <a:duotone>
              <a:schemeClr val="accent6">
                <a:shade val="45000"/>
                <a:satMod val="135000"/>
              </a:schemeClr>
              <a:prstClr val="white"/>
            </a:duotone>
          </a:blip>
          <a:stretch>
            <a:fillRect/>
          </a:stretch>
        </p:blipFill>
        <p:spPr>
          <a:xfrm>
            <a:off x="3594538" y="3074611"/>
            <a:ext cx="4661338" cy="3301781"/>
          </a:xfrm>
          <a:prstGeom prst="rect">
            <a:avLst/>
          </a:prstGeom>
        </p:spPr>
      </p:pic>
      <p:pic>
        <p:nvPicPr>
          <p:cNvPr id="11" name="Audio Recording Jul 10, 2024 at 11:43:46 PM">
            <a:hlinkClick r:id="" action="ppaction://media"/>
            <a:extLst>
              <a:ext uri="{FF2B5EF4-FFF2-40B4-BE49-F238E27FC236}">
                <a16:creationId xmlns:a16="http://schemas.microsoft.com/office/drawing/2014/main" id="{90B907F5-BECD-0439-FAE2-8D342496B52A}"/>
              </a:ext>
            </a:extLst>
          </p:cNvPr>
          <p:cNvPicPr>
            <a:picLocks noChangeAspect="1"/>
          </p:cNvPicPr>
          <p:nvPr>
            <a:audioFile r:link="rId2"/>
            <p:extLst>
              <p:ext uri="{DAA4B4D4-6D71-4841-9C94-3DE7FCFB9230}">
                <p14:media xmlns:p14="http://schemas.microsoft.com/office/powerpoint/2010/main" r:embed="rId1"/>
              </p:ext>
            </p:extLst>
          </p:nvPr>
        </p:nvPicPr>
        <p:blipFill>
          <a:blip r:embed="rId6">
            <a:alphaModFix amt="0"/>
          </a:blip>
          <a:stretch>
            <a:fillRect/>
          </a:stretch>
        </p:blipFill>
        <p:spPr>
          <a:xfrm>
            <a:off x="222250" y="5786820"/>
            <a:ext cx="812800" cy="812800"/>
          </a:xfrm>
          <a:prstGeom prst="rect">
            <a:avLst/>
          </a:prstGeom>
        </p:spPr>
      </p:pic>
    </p:spTree>
    <p:extLst>
      <p:ext uri="{BB962C8B-B14F-4D97-AF65-F5344CB8AC3E}">
        <p14:creationId xmlns:p14="http://schemas.microsoft.com/office/powerpoint/2010/main" val="408499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1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B3FE-CF84-76F1-CD74-7122E554B6BD}"/>
              </a:ext>
            </a:extLst>
          </p:cNvPr>
          <p:cNvSpPr>
            <a:spLocks noGrp="1"/>
          </p:cNvSpPr>
          <p:nvPr>
            <p:ph type="title"/>
          </p:nvPr>
        </p:nvSpPr>
        <p:spPr/>
        <p:txBody>
          <a:bodyPr>
            <a:normAutofit/>
          </a:bodyPr>
          <a:lstStyle/>
          <a:p>
            <a:r>
              <a:rPr lang="en-US" dirty="0">
                <a:solidFill>
                  <a:srgbClr val="7A9D62"/>
                </a:solidFill>
              </a:rPr>
              <a:t>Chronic Respiratory Diseases</a:t>
            </a:r>
            <a:br>
              <a:rPr lang="en-US" dirty="0">
                <a:solidFill>
                  <a:srgbClr val="5D5F61"/>
                </a:solidFill>
              </a:rPr>
            </a:br>
            <a:r>
              <a:rPr lang="en-US" sz="2000" dirty="0">
                <a:solidFill>
                  <a:srgbClr val="5D5F61"/>
                </a:solidFill>
              </a:rPr>
              <a:t>Target Variable: Average Disease Prevalence Rate</a:t>
            </a:r>
            <a:endParaRPr lang="en-US" dirty="0">
              <a:solidFill>
                <a:srgbClr val="5D5F61"/>
              </a:solidFill>
            </a:endParaRPr>
          </a:p>
        </p:txBody>
      </p:sp>
      <p:sp>
        <p:nvSpPr>
          <p:cNvPr id="6" name="Title 1">
            <a:extLst>
              <a:ext uri="{FF2B5EF4-FFF2-40B4-BE49-F238E27FC236}">
                <a16:creationId xmlns:a16="http://schemas.microsoft.com/office/drawing/2014/main" id="{5818B43E-4D0A-682C-5497-2FF06E1303E2}"/>
              </a:ext>
            </a:extLst>
          </p:cNvPr>
          <p:cNvSpPr txBox="1">
            <a:spLocks/>
          </p:cNvSpPr>
          <p:nvPr/>
        </p:nvSpPr>
        <p:spPr>
          <a:xfrm>
            <a:off x="517525" y="1844041"/>
            <a:ext cx="8174530" cy="2799080"/>
          </a:xfrm>
          <a:prstGeom prst="rect">
            <a:avLst/>
          </a:prstGeom>
        </p:spPr>
        <p:txBody>
          <a:bodyPr vert="horz" lIns="91440" tIns="45720" rIns="91440" bIns="45720" numCol="2" rtlCol="0" anchor="ctr">
            <a:normAutofit/>
          </a:bodyPr>
          <a:lst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a:lstStyle>
          <a:p>
            <a:pPr>
              <a:lnSpc>
                <a:spcPct val="100000"/>
              </a:lnSpc>
            </a:pPr>
            <a:r>
              <a:rPr lang="en-US" sz="1600" b="1" dirty="0">
                <a:solidFill>
                  <a:srgbClr val="89B06F"/>
                </a:solidFill>
              </a:rPr>
              <a:t>Linear Regression Model</a:t>
            </a:r>
          </a:p>
          <a:p>
            <a:pPr marL="285750" indent="-285750">
              <a:lnSpc>
                <a:spcPct val="100000"/>
              </a:lnSpc>
              <a:buFont typeface="Arial" panose="020B0604020202020204" pitchFamily="34" charset="0"/>
              <a:buChar char="•"/>
            </a:pPr>
            <a:r>
              <a:rPr lang="en-US" sz="1600" dirty="0">
                <a:solidFill>
                  <a:srgbClr val="5D5F61"/>
                </a:solidFill>
              </a:rPr>
              <a:t>Predictors and Coefficients</a:t>
            </a:r>
          </a:p>
          <a:p>
            <a:pPr marL="742950" lvl="1" indent="-285750">
              <a:buFont typeface="Arial" panose="020B0604020202020204" pitchFamily="34" charset="0"/>
              <a:buChar char="•"/>
            </a:pPr>
            <a:r>
              <a:rPr lang="en-US" sz="1600" dirty="0" err="1">
                <a:solidFill>
                  <a:srgbClr val="5D5F61"/>
                </a:solidFill>
                <a:latin typeface="Helvetica" pitchFamily="2" charset="0"/>
              </a:rPr>
              <a:t>avg_energy_from_animal_products</a:t>
            </a:r>
            <a:r>
              <a:rPr lang="en-US" sz="1600" dirty="0">
                <a:solidFill>
                  <a:srgbClr val="5D5F61"/>
                </a:solidFill>
                <a:latin typeface="Helvetica" pitchFamily="2" charset="0"/>
              </a:rPr>
              <a:t>: </a:t>
            </a:r>
          </a:p>
          <a:p>
            <a:pPr marL="1200150" lvl="2" indent="-285750">
              <a:buFont typeface="Arial" panose="020B0604020202020204" pitchFamily="34" charset="0"/>
              <a:buChar char="•"/>
            </a:pPr>
            <a:r>
              <a:rPr lang="en-US" sz="1600" dirty="0">
                <a:solidFill>
                  <a:srgbClr val="5D5F61"/>
                </a:solidFill>
                <a:latin typeface="Helvetica" pitchFamily="2" charset="0"/>
              </a:rPr>
              <a:t>3.914034***</a:t>
            </a:r>
          </a:p>
          <a:p>
            <a:pPr marL="742950" lvl="1" indent="-285750">
              <a:buFont typeface="Arial" panose="020B0604020202020204" pitchFamily="34" charset="0"/>
              <a:buChar char="•"/>
            </a:pPr>
            <a:r>
              <a:rPr lang="en-US" sz="1600" dirty="0" err="1">
                <a:solidFill>
                  <a:srgbClr val="5D5F61"/>
                </a:solidFill>
                <a:latin typeface="Helvetica" pitchFamily="2" charset="0"/>
              </a:rPr>
              <a:t>avg_pct_insufficient_activity</a:t>
            </a:r>
            <a:r>
              <a:rPr lang="en-US" sz="1600" dirty="0">
                <a:solidFill>
                  <a:srgbClr val="5D5F61"/>
                </a:solidFill>
                <a:latin typeface="Helvetica" pitchFamily="2" charset="0"/>
              </a:rPr>
              <a:t>:</a:t>
            </a:r>
          </a:p>
          <a:p>
            <a:pPr marL="1200150" lvl="2" indent="-285750">
              <a:buFont typeface="Arial" panose="020B0604020202020204" pitchFamily="34" charset="0"/>
              <a:buChar char="•"/>
            </a:pPr>
            <a:r>
              <a:rPr lang="en-US" sz="1600" dirty="0">
                <a:solidFill>
                  <a:srgbClr val="5D5F61"/>
                </a:solidFill>
                <a:latin typeface="Helvetica" pitchFamily="2" charset="0"/>
              </a:rPr>
              <a:t>59.496601***</a:t>
            </a:r>
          </a:p>
          <a:p>
            <a:pPr marL="285750" indent="-285750">
              <a:lnSpc>
                <a:spcPct val="100000"/>
              </a:lnSpc>
              <a:buFont typeface="Arial" panose="020B0604020202020204" pitchFamily="34" charset="0"/>
              <a:buChar char="•"/>
            </a:pPr>
            <a:r>
              <a:rPr lang="en-US" sz="1600" dirty="0">
                <a:solidFill>
                  <a:srgbClr val="5D5F61"/>
                </a:solidFill>
              </a:rPr>
              <a:t>MSPE: 0.02671</a:t>
            </a:r>
          </a:p>
          <a:p>
            <a:pPr marL="285750" indent="-285750">
              <a:lnSpc>
                <a:spcPct val="100000"/>
              </a:lnSpc>
              <a:buFont typeface="Arial" panose="020B0604020202020204" pitchFamily="34" charset="0"/>
              <a:buChar char="•"/>
            </a:pPr>
            <a:r>
              <a:rPr lang="en-US" sz="1600" dirty="0">
                <a:solidFill>
                  <a:srgbClr val="5D5F61"/>
                </a:solidFill>
              </a:rPr>
              <a:t>MAE: 0.1276</a:t>
            </a:r>
          </a:p>
          <a:p>
            <a:pPr marL="285750" indent="-285750">
              <a:lnSpc>
                <a:spcPct val="100000"/>
              </a:lnSpc>
              <a:buFont typeface="Arial" panose="020B0604020202020204" pitchFamily="34" charset="0"/>
              <a:buChar char="•"/>
            </a:pPr>
            <a:r>
              <a:rPr lang="en-US" sz="1600" dirty="0">
                <a:solidFill>
                  <a:srgbClr val="5D5F61"/>
                </a:solidFill>
              </a:rPr>
              <a:t>R-Squared: 0.3626</a:t>
            </a:r>
          </a:p>
          <a:p>
            <a:pPr marL="285750" indent="-285750">
              <a:lnSpc>
                <a:spcPct val="100000"/>
              </a:lnSpc>
              <a:buFont typeface="Arial" panose="020B0604020202020204" pitchFamily="34" charset="0"/>
              <a:buChar char="•"/>
            </a:pPr>
            <a:endParaRPr lang="en-US" sz="1600" dirty="0">
              <a:solidFill>
                <a:srgbClr val="5D5F61"/>
              </a:solidFill>
            </a:endParaRPr>
          </a:p>
          <a:p>
            <a:pPr marL="285750" indent="-285750" algn="ctr">
              <a:lnSpc>
                <a:spcPct val="100000"/>
              </a:lnSpc>
              <a:buFont typeface="Arial" panose="020B0604020202020204" pitchFamily="34" charset="0"/>
              <a:buChar char="•"/>
            </a:pPr>
            <a:endParaRPr lang="en-US" sz="1600" dirty="0">
              <a:solidFill>
                <a:srgbClr val="5D5F61"/>
              </a:solidFill>
            </a:endParaRPr>
          </a:p>
          <a:p>
            <a:pPr marL="285750" indent="-285750" algn="ctr">
              <a:lnSpc>
                <a:spcPct val="100000"/>
              </a:lnSpc>
              <a:buFont typeface="Arial" panose="020B0604020202020204" pitchFamily="34" charset="0"/>
              <a:buChar char="•"/>
            </a:pPr>
            <a:endParaRPr lang="en-US" sz="1600" dirty="0">
              <a:solidFill>
                <a:srgbClr val="5D5F61"/>
              </a:solidFill>
            </a:endParaRPr>
          </a:p>
          <a:p>
            <a:pPr marL="571500" indent="-571500" algn="ctr">
              <a:buFont typeface="Arial" panose="020B0604020202020204" pitchFamily="34" charset="0"/>
              <a:buChar char="•"/>
            </a:pPr>
            <a:endParaRPr lang="en-US" sz="1600" dirty="0">
              <a:solidFill>
                <a:srgbClr val="5D5F61"/>
              </a:solidFill>
            </a:endParaRPr>
          </a:p>
          <a:p>
            <a:pPr marL="285750" indent="-285750" algn="ctr">
              <a:buFont typeface="Arial" panose="020B0604020202020204" pitchFamily="34" charset="0"/>
              <a:buChar char="•"/>
            </a:pPr>
            <a:endParaRPr lang="en-US" sz="1800" dirty="0">
              <a:solidFill>
                <a:srgbClr val="5D5F61"/>
              </a:solidFill>
            </a:endParaRPr>
          </a:p>
        </p:txBody>
      </p:sp>
      <p:sp>
        <p:nvSpPr>
          <p:cNvPr id="7" name="TextBox 6">
            <a:extLst>
              <a:ext uri="{FF2B5EF4-FFF2-40B4-BE49-F238E27FC236}">
                <a16:creationId xmlns:a16="http://schemas.microsoft.com/office/drawing/2014/main" id="{09E27913-D769-00B1-118D-1852C227D210}"/>
              </a:ext>
            </a:extLst>
          </p:cNvPr>
          <p:cNvSpPr txBox="1"/>
          <p:nvPr/>
        </p:nvSpPr>
        <p:spPr>
          <a:xfrm>
            <a:off x="5039711" y="1844041"/>
            <a:ext cx="4572000" cy="1077218"/>
          </a:xfrm>
          <a:prstGeom prst="rect">
            <a:avLst/>
          </a:prstGeom>
          <a:noFill/>
        </p:spPr>
        <p:txBody>
          <a:bodyPr wrap="square">
            <a:spAutoFit/>
          </a:bodyPr>
          <a:lstStyle/>
          <a:p>
            <a:pPr defTabSz="914400">
              <a:spcBef>
                <a:spcPct val="0"/>
              </a:spcBef>
            </a:pPr>
            <a:r>
              <a:rPr lang="en-US" sz="1600" b="1" dirty="0">
                <a:solidFill>
                  <a:srgbClr val="89B06F"/>
                </a:solidFill>
                <a:latin typeface="Helvetica" pitchFamily="2" charset="0"/>
                <a:ea typeface="+mj-ea"/>
                <a:cs typeface="+mj-cs"/>
              </a:rPr>
              <a:t>Random Forest Model</a:t>
            </a:r>
          </a:p>
          <a:p>
            <a:pPr marL="285750" indent="-285750" defTabSz="914400">
              <a:spcBef>
                <a:spcPct val="0"/>
              </a:spcBef>
              <a:buFont typeface="Arial" panose="020B0604020202020204" pitchFamily="34" charset="0"/>
              <a:buChar char="•"/>
            </a:pPr>
            <a:r>
              <a:rPr lang="en-US" sz="1600" dirty="0">
                <a:solidFill>
                  <a:srgbClr val="5D5F61"/>
                </a:solidFill>
                <a:latin typeface="Helvetica" pitchFamily="2" charset="0"/>
                <a:ea typeface="+mj-ea"/>
                <a:cs typeface="+mj-cs"/>
              </a:rPr>
              <a:t>MSPE: 0.02184</a:t>
            </a:r>
          </a:p>
          <a:p>
            <a:pPr marL="285750" indent="-285750" defTabSz="914400">
              <a:spcBef>
                <a:spcPct val="0"/>
              </a:spcBef>
              <a:buFont typeface="Arial" panose="020B0604020202020204" pitchFamily="34" charset="0"/>
              <a:buChar char="•"/>
            </a:pPr>
            <a:r>
              <a:rPr lang="en-US" sz="1600" dirty="0">
                <a:solidFill>
                  <a:srgbClr val="5D5F61"/>
                </a:solidFill>
                <a:latin typeface="Helvetica" pitchFamily="2" charset="0"/>
                <a:ea typeface="+mj-ea"/>
                <a:cs typeface="+mj-cs"/>
              </a:rPr>
              <a:t>MAE: 0.1167</a:t>
            </a:r>
          </a:p>
          <a:p>
            <a:pPr marL="285750" indent="-285750" defTabSz="914400">
              <a:spcBef>
                <a:spcPct val="0"/>
              </a:spcBef>
              <a:buFont typeface="Arial" panose="020B0604020202020204" pitchFamily="34" charset="0"/>
              <a:buChar char="•"/>
            </a:pPr>
            <a:r>
              <a:rPr lang="en-US" sz="1600" dirty="0">
                <a:solidFill>
                  <a:srgbClr val="5D5F61"/>
                </a:solidFill>
                <a:latin typeface="Helvetica" pitchFamily="2" charset="0"/>
                <a:ea typeface="+mj-ea"/>
                <a:cs typeface="+mj-cs"/>
              </a:rPr>
              <a:t>R-Squared: 0.4816</a:t>
            </a:r>
          </a:p>
        </p:txBody>
      </p:sp>
      <p:pic>
        <p:nvPicPr>
          <p:cNvPr id="9" name="Picture 8" descr="A graph with text overlay&#10;&#10;Description automatically generated">
            <a:extLst>
              <a:ext uri="{FF2B5EF4-FFF2-40B4-BE49-F238E27FC236}">
                <a16:creationId xmlns:a16="http://schemas.microsoft.com/office/drawing/2014/main" id="{814642B7-AF1B-0A4E-73AD-4242520457EA}"/>
              </a:ext>
            </a:extLst>
          </p:cNvPr>
          <p:cNvPicPr>
            <a:picLocks noChangeAspect="1"/>
          </p:cNvPicPr>
          <p:nvPr/>
        </p:nvPicPr>
        <p:blipFill>
          <a:blip r:embed="rId5">
            <a:duotone>
              <a:schemeClr val="accent6">
                <a:shade val="45000"/>
                <a:satMod val="135000"/>
              </a:schemeClr>
              <a:prstClr val="white"/>
            </a:duotone>
          </a:blip>
          <a:stretch>
            <a:fillRect/>
          </a:stretch>
        </p:blipFill>
        <p:spPr>
          <a:xfrm>
            <a:off x="3988128" y="3243581"/>
            <a:ext cx="4572000" cy="3287129"/>
          </a:xfrm>
          <a:prstGeom prst="rect">
            <a:avLst/>
          </a:prstGeom>
        </p:spPr>
      </p:pic>
      <p:pic>
        <p:nvPicPr>
          <p:cNvPr id="10" name="Audio Recording Jul 10, 2024 at 11:45:30 PM">
            <a:hlinkClick r:id="" action="ppaction://media"/>
            <a:extLst>
              <a:ext uri="{FF2B5EF4-FFF2-40B4-BE49-F238E27FC236}">
                <a16:creationId xmlns:a16="http://schemas.microsoft.com/office/drawing/2014/main" id="{4BA5D3E9-E207-EFB4-A8D6-98EF64D519BF}"/>
              </a:ext>
            </a:extLst>
          </p:cNvPr>
          <p:cNvPicPr>
            <a:picLocks noChangeAspect="1"/>
          </p:cNvPicPr>
          <p:nvPr>
            <a:audioFile r:link="rId2"/>
            <p:extLst>
              <p:ext uri="{DAA4B4D4-6D71-4841-9C94-3DE7FCFB9230}">
                <p14:media xmlns:p14="http://schemas.microsoft.com/office/powerpoint/2010/main" r:embed="rId1"/>
              </p:ext>
            </p:extLst>
          </p:nvPr>
        </p:nvPicPr>
        <p:blipFill>
          <a:blip r:embed="rId6">
            <a:alphaModFix amt="0"/>
          </a:blip>
          <a:stretch>
            <a:fillRect/>
          </a:stretch>
        </p:blipFill>
        <p:spPr>
          <a:xfrm>
            <a:off x="371365" y="5717910"/>
            <a:ext cx="812800" cy="812800"/>
          </a:xfrm>
          <a:prstGeom prst="rect">
            <a:avLst/>
          </a:prstGeom>
        </p:spPr>
      </p:pic>
    </p:spTree>
    <p:extLst>
      <p:ext uri="{BB962C8B-B14F-4D97-AF65-F5344CB8AC3E}">
        <p14:creationId xmlns:p14="http://schemas.microsoft.com/office/powerpoint/2010/main" val="171761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8"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FC23A-907E-B359-5FC6-DC0DFD8BDB42}"/>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D2F85433-8429-ABAC-4533-20792A8D8AD3}"/>
              </a:ext>
            </a:extLst>
          </p:cNvPr>
          <p:cNvSpPr>
            <a:spLocks noGrp="1"/>
          </p:cNvSpPr>
          <p:nvPr>
            <p:ph idx="1"/>
          </p:nvPr>
        </p:nvSpPr>
        <p:spPr/>
        <p:txBody>
          <a:bodyPr/>
          <a:lstStyle/>
          <a:p>
            <a:r>
              <a:rPr lang="en-US" dirty="0"/>
              <a:t>Energy from animal products </a:t>
            </a:r>
            <a:r>
              <a:rPr lang="en-US" dirty="0">
                <a:sym typeface="Wingdings" pitchFamily="2" charset="2"/>
              </a:rPr>
              <a:t> higher risk of Cardiovascular and Chronic Respiratory Diseases</a:t>
            </a:r>
          </a:p>
          <a:p>
            <a:r>
              <a:rPr lang="en-US" dirty="0"/>
              <a:t>Alcohol Consumption </a:t>
            </a:r>
            <a:r>
              <a:rPr lang="en-US" dirty="0">
                <a:sym typeface="Wingdings" pitchFamily="2" charset="2"/>
              </a:rPr>
              <a:t> higher risk for Neoplasms</a:t>
            </a:r>
          </a:p>
          <a:p>
            <a:r>
              <a:rPr lang="en-US" dirty="0">
                <a:sym typeface="Wingdings" pitchFamily="2" charset="2"/>
              </a:rPr>
              <a:t>Insufficient Physical Activity  higher risk for Chronic Respiratory Diseases</a:t>
            </a:r>
          </a:p>
          <a:p>
            <a:r>
              <a:rPr lang="en-US" dirty="0">
                <a:sym typeface="Wingdings" pitchFamily="2" charset="2"/>
              </a:rPr>
              <a:t>Large total daily fats consumption  higher risk for Neoplasms</a:t>
            </a:r>
            <a:endParaRPr lang="en-US" dirty="0"/>
          </a:p>
        </p:txBody>
      </p:sp>
      <p:pic>
        <p:nvPicPr>
          <p:cNvPr id="5" name="Audio Recording Jul 10, 2024 at 11:51:30 PM">
            <a:hlinkClick r:id="" action="ppaction://media"/>
            <a:extLst>
              <a:ext uri="{FF2B5EF4-FFF2-40B4-BE49-F238E27FC236}">
                <a16:creationId xmlns:a16="http://schemas.microsoft.com/office/drawing/2014/main" id="{0702E317-2A99-3F9C-A7B8-BDB3F1949FC4}"/>
              </a:ext>
            </a:extLst>
          </p:cNvPr>
          <p:cNvPicPr>
            <a:picLocks noChangeAspect="1"/>
          </p:cNvPicPr>
          <p:nvPr>
            <a:audioFile r:link="rId1"/>
            <p:extLst>
              <p:ext uri="{DAA4B4D4-6D71-4841-9C94-3DE7FCFB9230}">
                <p14:media xmlns:p14="http://schemas.microsoft.com/office/powerpoint/2010/main" r:embed="rId2">
                  <p14:trim end="8618.0998"/>
                </p14:media>
              </p:ext>
            </p:extLst>
          </p:nvPr>
        </p:nvPicPr>
        <p:blipFill>
          <a:blip r:embed="rId5">
            <a:alphaModFix amt="0"/>
          </a:blip>
          <a:stretch>
            <a:fillRect/>
          </a:stretch>
        </p:blipFill>
        <p:spPr>
          <a:xfrm>
            <a:off x="7823200" y="5905499"/>
            <a:ext cx="812800" cy="812800"/>
          </a:xfrm>
          <a:prstGeom prst="rect">
            <a:avLst/>
          </a:prstGeom>
        </p:spPr>
      </p:pic>
    </p:spTree>
    <p:extLst>
      <p:ext uri="{BB962C8B-B14F-4D97-AF65-F5344CB8AC3E}">
        <p14:creationId xmlns:p14="http://schemas.microsoft.com/office/powerpoint/2010/main" val="173679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1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1682C-FECB-DD1E-025B-614456A15752}"/>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0E1ABE2-01C4-48BE-9F02-A34EB1F46F35}"/>
              </a:ext>
            </a:extLst>
          </p:cNvPr>
          <p:cNvSpPr>
            <a:spLocks noGrp="1"/>
          </p:cNvSpPr>
          <p:nvPr>
            <p:ph idx="1"/>
          </p:nvPr>
        </p:nvSpPr>
        <p:spPr/>
        <p:txBody>
          <a:bodyPr>
            <a:normAutofit fontScale="85000" lnSpcReduction="20000"/>
          </a:bodyPr>
          <a:lstStyle/>
          <a:p>
            <a:r>
              <a:rPr lang="en-US" sz="2400" dirty="0"/>
              <a:t>“</a:t>
            </a:r>
            <a:r>
              <a:rPr lang="en-US" sz="2400" dirty="0" err="1"/>
              <a:t>Gho</a:t>
            </a:r>
            <a:r>
              <a:rPr lang="en-US" sz="2400" dirty="0"/>
              <a:t> | by Category | Recorded Alcohol per Capita Consumption, from 2010 - Updated May 2021.” World Health Organization, World Health Organization, </a:t>
            </a:r>
            <a:r>
              <a:rPr lang="en-US" sz="2400" dirty="0" err="1"/>
              <a:t>apps.who.int</a:t>
            </a:r>
            <a:r>
              <a:rPr lang="en-US" sz="2400" dirty="0"/>
              <a:t>/</a:t>
            </a:r>
            <a:r>
              <a:rPr lang="en-US" sz="2400" dirty="0" err="1"/>
              <a:t>gho</a:t>
            </a:r>
            <a:r>
              <a:rPr lang="en-US" sz="2400" dirty="0"/>
              <a:t>/data/node.main.A1039?lang=</a:t>
            </a:r>
            <a:r>
              <a:rPr lang="en-US" sz="2400" dirty="0" err="1"/>
              <a:t>en</a:t>
            </a:r>
            <a:r>
              <a:rPr lang="en-US" sz="2400" dirty="0"/>
              <a:t>. Accessed 1 July 2024. </a:t>
            </a:r>
          </a:p>
          <a:p>
            <a:r>
              <a:rPr lang="en-US" sz="2400" dirty="0"/>
              <a:t>Global Burden of Disease Collaborative Network. Global Burden of Disease Study 2021 (GBD 2021). Seattle, United States: Institute for Health Metrics and Evaluation (IHME), 2024.</a:t>
            </a:r>
          </a:p>
          <a:p>
            <a:r>
              <a:rPr lang="en-US" sz="2400" dirty="0"/>
              <a:t>“Prevalence of Insufficient Physical Activity among Adults Aged 18+ Years (Age-Standardized Estimate) (%).” World Health Organization, World Health Organization, </a:t>
            </a:r>
            <a:r>
              <a:rPr lang="en-US" sz="2400" dirty="0" err="1"/>
              <a:t>www.who.int</a:t>
            </a:r>
            <a:r>
              <a:rPr lang="en-US" sz="2400" dirty="0"/>
              <a:t>/data/</a:t>
            </a:r>
            <a:r>
              <a:rPr lang="en-US" sz="2400" dirty="0" err="1"/>
              <a:t>gho</a:t>
            </a:r>
            <a:r>
              <a:rPr lang="en-US" sz="2400" dirty="0"/>
              <a:t>/data/indicators/indicator-details/GHO/prevalence-of-insufficient-physical-activity-among-adults-aged-18-years-(age-standardized-estimate)-(-). </a:t>
            </a:r>
          </a:p>
          <a:p>
            <a:r>
              <a:rPr lang="en-US" sz="2400" dirty="0"/>
              <a:t>Ritchie, Hannah, et al. “Diet Compositions.” Our World in Data, 28 Dec. 2023, </a:t>
            </a:r>
            <a:r>
              <a:rPr lang="en-US" sz="2400" dirty="0" err="1"/>
              <a:t>ourworldindata.org</a:t>
            </a:r>
            <a:r>
              <a:rPr lang="en-US" sz="2400" dirty="0"/>
              <a:t>/diet-compositions. </a:t>
            </a:r>
          </a:p>
        </p:txBody>
      </p:sp>
      <p:pic>
        <p:nvPicPr>
          <p:cNvPr id="4" name="Audio Recording Jul 1, 2024 at 11:54:04 PM">
            <a:hlinkClick r:id="" action="ppaction://media"/>
            <a:extLst>
              <a:ext uri="{FF2B5EF4-FFF2-40B4-BE49-F238E27FC236}">
                <a16:creationId xmlns:a16="http://schemas.microsoft.com/office/drawing/2014/main" id="{24331ECD-4A20-7933-ACCA-7356BF05BC4C}"/>
              </a:ext>
            </a:extLst>
          </p:cNvPr>
          <p:cNvPicPr>
            <a:picLocks noChangeAspect="1"/>
          </p:cNvPicPr>
          <p:nvPr>
            <a:audioFile r:link="rId2"/>
            <p:extLst>
              <p:ext uri="{DAA4B4D4-6D71-4841-9C94-3DE7FCFB9230}">
                <p14:media xmlns:p14="http://schemas.microsoft.com/office/powerpoint/2010/main" r:embed="rId1"/>
              </p:ext>
            </p:extLst>
          </p:nvPr>
        </p:nvPicPr>
        <p:blipFill>
          <a:blip r:embed="rId4">
            <a:alphaModFix amt="0"/>
          </a:blip>
          <a:stretch>
            <a:fillRect/>
          </a:stretch>
        </p:blipFill>
        <p:spPr>
          <a:xfrm>
            <a:off x="222250" y="5770563"/>
            <a:ext cx="812800" cy="812800"/>
          </a:xfrm>
          <a:prstGeom prst="rect">
            <a:avLst/>
          </a:prstGeom>
        </p:spPr>
      </p:pic>
    </p:spTree>
    <p:extLst>
      <p:ext uri="{BB962C8B-B14F-4D97-AF65-F5344CB8AC3E}">
        <p14:creationId xmlns:p14="http://schemas.microsoft.com/office/powerpoint/2010/main" val="3609115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5D5F6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88CF2-5DFE-1C72-CAF3-3FD7B28708DE}"/>
              </a:ext>
            </a:extLst>
          </p:cNvPr>
          <p:cNvSpPr>
            <a:spLocks noGrp="1"/>
          </p:cNvSpPr>
          <p:nvPr>
            <p:ph type="title"/>
          </p:nvPr>
        </p:nvSpPr>
        <p:spPr/>
        <p:txBody>
          <a:bodyPr/>
          <a:lstStyle/>
          <a:p>
            <a:r>
              <a:rPr lang="en-US" dirty="0"/>
              <a:t>Introduction</a:t>
            </a:r>
          </a:p>
        </p:txBody>
      </p:sp>
      <p:pic>
        <p:nvPicPr>
          <p:cNvPr id="27" name="Picture 26" descr="A plate of chicken and vegetables&#10;&#10;Description automatically generated">
            <a:extLst>
              <a:ext uri="{FF2B5EF4-FFF2-40B4-BE49-F238E27FC236}">
                <a16:creationId xmlns:a16="http://schemas.microsoft.com/office/drawing/2014/main" id="{383452D6-BA3E-2A99-7B88-9144623D14D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05" b="90333" l="8542" r="91458">
                        <a14:foregroundMark x1="86250" y1="68225" x2="86250" y2="68225"/>
                        <a14:foregroundMark x1="87188" y1="66086" x2="82500" y2="72900"/>
                        <a14:foregroundMark x1="82500" y1="72900" x2="59479" y2="88590"/>
                        <a14:foregroundMark x1="59479" y1="88590" x2="39740" y2="87084"/>
                        <a14:foregroundMark x1="39740" y1="87084" x2="25990" y2="79239"/>
                        <a14:foregroundMark x1="25990" y1="79239" x2="13385" y2="76228"/>
                        <a14:foregroundMark x1="13385" y1="76228" x2="8542" y2="70523"/>
                        <a14:foregroundMark x1="8542" y1="70523" x2="15990" y2="65927"/>
                        <a14:foregroundMark x1="43281" y1="88906" x2="56146" y2="89065"/>
                        <a14:foregroundMark x1="56146" y1="89065" x2="69323" y2="84945"/>
                        <a14:foregroundMark x1="69323" y1="84945" x2="86458" y2="71949"/>
                        <a14:foregroundMark x1="86458" y1="71949" x2="87083" y2="64422"/>
                        <a14:foregroundMark x1="65521" y1="87956" x2="57083" y2="90412"/>
                        <a14:foregroundMark x1="85573" y1="73613" x2="91458" y2="70285"/>
                        <a14:foregroundMark x1="91458" y1="70285" x2="86667" y2="65927"/>
                        <a14:foregroundMark x1="85156" y1="59509" x2="85938" y2="52932"/>
                        <a14:foregroundMark x1="85781" y1="55071" x2="85573" y2="59984"/>
                        <a14:foregroundMark x1="86042" y1="57052" x2="86042" y2="57052"/>
                        <a14:foregroundMark x1="86042" y1="55943" x2="86042" y2="55943"/>
                        <a14:foregroundMark x1="85573" y1="60380" x2="85781" y2="59192"/>
                        <a14:foregroundMark x1="85677" y1="57211" x2="86146" y2="54754"/>
                        <a14:foregroundMark x1="85781" y1="58716" x2="85781" y2="58716"/>
                      </a14:backgroundRemoval>
                    </a14:imgEffect>
                  </a14:imgLayer>
                </a14:imgProps>
              </a:ext>
            </a:extLst>
          </a:blip>
          <a:stretch>
            <a:fillRect/>
          </a:stretch>
        </p:blipFill>
        <p:spPr>
          <a:xfrm rot="736426">
            <a:off x="3688866" y="551436"/>
            <a:ext cx="5463522" cy="3591127"/>
          </a:xfrm>
          <a:prstGeom prst="rect">
            <a:avLst/>
          </a:prstGeom>
        </p:spPr>
      </p:pic>
      <p:pic>
        <p:nvPicPr>
          <p:cNvPr id="29" name="Picture 28" descr="A hamburger and fries with a drink&#10;&#10;Description automatically generated">
            <a:extLst>
              <a:ext uri="{FF2B5EF4-FFF2-40B4-BE49-F238E27FC236}">
                <a16:creationId xmlns:a16="http://schemas.microsoft.com/office/drawing/2014/main" id="{5C8D6DCC-492F-24E4-C810-DC4BD17EB61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964" b="89976" l="9479" r="92344">
                        <a14:foregroundMark x1="20573" y1="10085" x2="20573" y2="10085"/>
                        <a14:foregroundMark x1="72813" y1="34751" x2="74531" y2="27643"/>
                        <a14:foregroundMark x1="74531" y1="27643" x2="68594" y2="25456"/>
                        <a14:foregroundMark x1="68594" y1="25456" x2="63854" y2="30377"/>
                        <a14:foregroundMark x1="63854" y1="30377" x2="72500" y2="32503"/>
                        <a14:foregroundMark x1="71198" y1="34872" x2="63646" y2="30984"/>
                        <a14:foregroundMark x1="73906" y1="33840" x2="73906" y2="33840"/>
                        <a14:foregroundMark x1="74688" y1="31592" x2="74688" y2="31592"/>
                        <a14:foregroundMark x1="74583" y1="32260" x2="74583" y2="32260"/>
                        <a14:foregroundMark x1="64844" y1="22296" x2="64844" y2="22296"/>
                        <a14:foregroundMark x1="64844" y1="22296" x2="65156" y2="21507"/>
                        <a14:foregroundMark x1="64740" y1="22783" x2="63229" y2="28554"/>
                        <a14:foregroundMark x1="75417" y1="28311" x2="75417" y2="28311"/>
                        <a14:foregroundMark x1="33958" y1="43074" x2="33438" y2="36391"/>
                        <a14:foregroundMark x1="74219" y1="26063" x2="71979" y2="25699"/>
                        <a14:foregroundMark x1="89792" y1="69745" x2="92344" y2="63123"/>
                        <a14:foregroundMark x1="92344" y1="63123" x2="89792" y2="56501"/>
                        <a14:foregroundMark x1="89792" y1="56501" x2="89792" y2="56501"/>
                        <a14:foregroundMark x1="9479" y1="67132" x2="9792" y2="57412"/>
                        <a14:foregroundMark x1="74583" y1="26549" x2="74583" y2="26549"/>
                        <a14:foregroundMark x1="75521" y1="27096" x2="72917" y2="26428"/>
                        <a14:foregroundMark x1="22188" y1="10328" x2="22188" y2="10328"/>
                      </a14:backgroundRemoval>
                    </a14:imgEffect>
                  </a14:imgLayer>
                </a14:imgProps>
              </a:ext>
            </a:extLst>
          </a:blip>
          <a:stretch>
            <a:fillRect/>
          </a:stretch>
        </p:blipFill>
        <p:spPr>
          <a:xfrm rot="20821183">
            <a:off x="351819" y="2918232"/>
            <a:ext cx="4213178" cy="3611922"/>
          </a:xfrm>
          <a:prstGeom prst="rect">
            <a:avLst/>
          </a:prstGeom>
        </p:spPr>
      </p:pic>
      <p:sp>
        <p:nvSpPr>
          <p:cNvPr id="30" name="Title 1">
            <a:extLst>
              <a:ext uri="{FF2B5EF4-FFF2-40B4-BE49-F238E27FC236}">
                <a16:creationId xmlns:a16="http://schemas.microsoft.com/office/drawing/2014/main" id="{FF748FF0-49E2-84EF-4678-D0A0D237A33A}"/>
              </a:ext>
            </a:extLst>
          </p:cNvPr>
          <p:cNvSpPr txBox="1">
            <a:spLocks/>
          </p:cNvSpPr>
          <p:nvPr/>
        </p:nvSpPr>
        <p:spPr>
          <a:xfrm>
            <a:off x="628650" y="3249357"/>
            <a:ext cx="78867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a:lstStyle>
          <a:p>
            <a:pPr algn="ctr"/>
            <a:r>
              <a:rPr lang="en-US" dirty="0"/>
              <a:t>vs.</a:t>
            </a:r>
          </a:p>
        </p:txBody>
      </p:sp>
      <p:pic>
        <p:nvPicPr>
          <p:cNvPr id="36" name="Audio Recording Jul 1, 2024 at 11:37:30 PM">
            <a:hlinkClick r:id="" action="ppaction://media"/>
            <a:extLst>
              <a:ext uri="{FF2B5EF4-FFF2-40B4-BE49-F238E27FC236}">
                <a16:creationId xmlns:a16="http://schemas.microsoft.com/office/drawing/2014/main" id="{85708175-5F2E-3EB3-38B2-5A755B024BFB}"/>
              </a:ext>
            </a:extLst>
          </p:cNvPr>
          <p:cNvPicPr>
            <a:picLocks noChangeAspect="1"/>
          </p:cNvPicPr>
          <p:nvPr>
            <a:audioFile r:link="rId2"/>
            <p:extLst>
              <p:ext uri="{DAA4B4D4-6D71-4841-9C94-3DE7FCFB9230}">
                <p14:media xmlns:p14="http://schemas.microsoft.com/office/powerpoint/2010/main" r:embed="rId1"/>
              </p:ext>
            </p:extLst>
          </p:nvPr>
        </p:nvPicPr>
        <p:blipFill>
          <a:blip r:embed="rId9">
            <a:extLst>
              <a:ext uri="{BEBA8EAE-BF5A-486C-A8C5-ECC9F3942E4B}">
                <a14:imgProps xmlns:a14="http://schemas.microsoft.com/office/drawing/2010/main">
                  <a14:imgLayer r:embed="rId10">
                    <a14:imgEffect>
                      <a14:backgroundRemoval t="10000" b="90000" l="10000" r="90000">
                        <a14:backgroundMark x1="26563" y1="53125" x2="26563" y2="53125"/>
                        <a14:backgroundMark x1="26563" y1="48438" x2="26563" y2="48438"/>
                        <a14:backgroundMark x1="37500" y1="48438" x2="71875" y2="54688"/>
                        <a14:backgroundMark x1="7031" y1="54688" x2="59375" y2="17188"/>
                        <a14:backgroundMark x1="59375" y1="17188" x2="42188" y2="76563"/>
                        <a14:backgroundMark x1="42188" y1="76563" x2="0" y2="90625"/>
                        <a14:backgroundMark x1="39063" y1="61719" x2="60156" y2="60156"/>
                        <a14:backgroundMark x1="65625" y1="39063" x2="78125" y2="40625"/>
                      </a14:backgroundRemoval>
                    </a14:imgEffect>
                  </a14:imgLayer>
                </a14:imgProps>
              </a:ext>
            </a:extLst>
          </a:blip>
          <a:stretch>
            <a:fillRect/>
          </a:stretch>
        </p:blipFill>
        <p:spPr>
          <a:xfrm>
            <a:off x="8016240" y="5834516"/>
            <a:ext cx="812800" cy="812800"/>
          </a:xfrm>
          <a:prstGeom prst="rect">
            <a:avLst/>
          </a:prstGeom>
        </p:spPr>
      </p:pic>
    </p:spTree>
    <p:extLst>
      <p:ext uri="{BB962C8B-B14F-4D97-AF65-F5344CB8AC3E}">
        <p14:creationId xmlns:p14="http://schemas.microsoft.com/office/powerpoint/2010/main" val="436462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56"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Audio Recording Jul 1, 2024 at 11:39:13 PM">
            <a:hlinkClick r:id="" action="ppaction://media"/>
            <a:extLst>
              <a:ext uri="{FF2B5EF4-FFF2-40B4-BE49-F238E27FC236}">
                <a16:creationId xmlns:a16="http://schemas.microsoft.com/office/drawing/2014/main" id="{08060E14-9F64-C64E-DE0F-7E6B5867F0B0}"/>
              </a:ext>
            </a:extLst>
          </p:cNvPr>
          <p:cNvPicPr>
            <a:picLocks noChangeAspect="1"/>
          </p:cNvPicPr>
          <p:nvPr>
            <a:audioFile r:link="rId2"/>
            <p:extLst>
              <p:ext uri="{DAA4B4D4-6D71-4841-9C94-3DE7FCFB9230}">
                <p14:media xmlns:p14="http://schemas.microsoft.com/office/powerpoint/2010/main" r:embed="rId1"/>
              </p:ext>
            </p:extLst>
          </p:nvPr>
        </p:nvPicPr>
        <p:blipFill>
          <a:blip r:embed="rId5">
            <a:alphaModFix amt="0"/>
          </a:blip>
          <a:stretch>
            <a:fillRect/>
          </a:stretch>
        </p:blipFill>
        <p:spPr>
          <a:xfrm>
            <a:off x="324464" y="5828678"/>
            <a:ext cx="812800" cy="812800"/>
          </a:xfrm>
          <a:prstGeom prst="rect">
            <a:avLst/>
          </a:prstGeom>
        </p:spPr>
      </p:pic>
      <p:sp>
        <p:nvSpPr>
          <p:cNvPr id="2" name="Title 1">
            <a:extLst>
              <a:ext uri="{FF2B5EF4-FFF2-40B4-BE49-F238E27FC236}">
                <a16:creationId xmlns:a16="http://schemas.microsoft.com/office/drawing/2014/main" id="{C34684A1-B8CC-0B31-C8DD-AE7F587A2097}"/>
              </a:ext>
            </a:extLst>
          </p:cNvPr>
          <p:cNvSpPr>
            <a:spLocks noGrp="1"/>
          </p:cNvSpPr>
          <p:nvPr>
            <p:ph type="title"/>
          </p:nvPr>
        </p:nvSpPr>
        <p:spPr/>
        <p:txBody>
          <a:bodyPr/>
          <a:lstStyle/>
          <a:p>
            <a:r>
              <a:rPr lang="en-US" dirty="0">
                <a:solidFill>
                  <a:srgbClr val="5D5F61"/>
                </a:solidFill>
              </a:rPr>
              <a:t>Problem Description</a:t>
            </a:r>
          </a:p>
        </p:txBody>
      </p:sp>
      <p:sp>
        <p:nvSpPr>
          <p:cNvPr id="7" name="Title 1">
            <a:extLst>
              <a:ext uri="{FF2B5EF4-FFF2-40B4-BE49-F238E27FC236}">
                <a16:creationId xmlns:a16="http://schemas.microsoft.com/office/drawing/2014/main" id="{3D57CB46-15AF-E897-DA48-E2DC8B83D543}"/>
              </a:ext>
            </a:extLst>
          </p:cNvPr>
          <p:cNvSpPr txBox="1">
            <a:spLocks/>
          </p:cNvSpPr>
          <p:nvPr/>
        </p:nvSpPr>
        <p:spPr>
          <a:xfrm>
            <a:off x="4855471" y="2353265"/>
            <a:ext cx="3793746" cy="26844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a:lstStyle>
          <a:p>
            <a:pPr algn="ctr"/>
            <a:r>
              <a:rPr lang="en-US" sz="1600" dirty="0">
                <a:solidFill>
                  <a:srgbClr val="5D5F61"/>
                </a:solidFill>
              </a:rPr>
              <a:t>Average Daily Total Energy (kcal)</a:t>
            </a:r>
          </a:p>
        </p:txBody>
      </p:sp>
      <p:sp>
        <p:nvSpPr>
          <p:cNvPr id="9" name="TextBox 8">
            <a:extLst>
              <a:ext uri="{FF2B5EF4-FFF2-40B4-BE49-F238E27FC236}">
                <a16:creationId xmlns:a16="http://schemas.microsoft.com/office/drawing/2014/main" id="{8137B0E1-3CCE-8299-2B34-546F2054FFBE}"/>
              </a:ext>
            </a:extLst>
          </p:cNvPr>
          <p:cNvSpPr txBox="1"/>
          <p:nvPr/>
        </p:nvSpPr>
        <p:spPr>
          <a:xfrm>
            <a:off x="5324168" y="6300678"/>
            <a:ext cx="4572000" cy="215444"/>
          </a:xfrm>
          <a:prstGeom prst="rect">
            <a:avLst/>
          </a:prstGeom>
          <a:noFill/>
        </p:spPr>
        <p:txBody>
          <a:bodyPr wrap="square">
            <a:spAutoFit/>
          </a:bodyPr>
          <a:lstStyle/>
          <a:p>
            <a:pPr algn="ctr"/>
            <a:r>
              <a:rPr lang="en-US" sz="800" i="1" dirty="0">
                <a:solidFill>
                  <a:srgbClr val="5D5F61"/>
                </a:solidFill>
                <a:latin typeface="Helvetica" pitchFamily="2" charset="0"/>
              </a:rPr>
              <a:t>Graphic Developed in Tableau</a:t>
            </a:r>
          </a:p>
        </p:txBody>
      </p:sp>
      <p:pic>
        <p:nvPicPr>
          <p:cNvPr id="12" name="Picture 11" descr="A map of the world&#10;&#10;Description automatically generated">
            <a:hlinkClick r:id="rId6"/>
            <a:extLst>
              <a:ext uri="{FF2B5EF4-FFF2-40B4-BE49-F238E27FC236}">
                <a16:creationId xmlns:a16="http://schemas.microsoft.com/office/drawing/2014/main" id="{93BC697F-1383-5B94-499E-F1DCBDA4F2FF}"/>
              </a:ext>
            </a:extLst>
          </p:cNvPr>
          <p:cNvPicPr>
            <a:picLocks noChangeAspect="1"/>
          </p:cNvPicPr>
          <p:nvPr/>
        </p:nvPicPr>
        <p:blipFill rotWithShape="1">
          <a:blip r:embed="rId7"/>
          <a:srcRect l="1066" t="9576" r="12732" b="2137"/>
          <a:stretch/>
        </p:blipFill>
        <p:spPr>
          <a:xfrm>
            <a:off x="2505561" y="2769670"/>
            <a:ext cx="6228132" cy="3383528"/>
          </a:xfrm>
          <a:prstGeom prst="rect">
            <a:avLst/>
          </a:prstGeom>
        </p:spPr>
      </p:pic>
      <p:pic>
        <p:nvPicPr>
          <p:cNvPr id="13" name="Picture 12" descr="A map of the world&#10;&#10;Description automatically generated">
            <a:extLst>
              <a:ext uri="{FF2B5EF4-FFF2-40B4-BE49-F238E27FC236}">
                <a16:creationId xmlns:a16="http://schemas.microsoft.com/office/drawing/2014/main" id="{0D33E9EE-ECC2-DA95-C69C-99EAAF6893B5}"/>
              </a:ext>
            </a:extLst>
          </p:cNvPr>
          <p:cNvPicPr>
            <a:picLocks noChangeAspect="1"/>
          </p:cNvPicPr>
          <p:nvPr/>
        </p:nvPicPr>
        <p:blipFill rotWithShape="1">
          <a:blip r:embed="rId7"/>
          <a:srcRect l="89374" t="6093" b="85827"/>
          <a:stretch/>
        </p:blipFill>
        <p:spPr>
          <a:xfrm>
            <a:off x="2505561" y="5292694"/>
            <a:ext cx="1360038" cy="548580"/>
          </a:xfrm>
          <a:prstGeom prst="rect">
            <a:avLst/>
          </a:prstGeom>
        </p:spPr>
      </p:pic>
      <p:sp>
        <p:nvSpPr>
          <p:cNvPr id="16" name="Title 1">
            <a:extLst>
              <a:ext uri="{FF2B5EF4-FFF2-40B4-BE49-F238E27FC236}">
                <a16:creationId xmlns:a16="http://schemas.microsoft.com/office/drawing/2014/main" id="{0769D094-536A-064D-0AC8-FC4DEB3C9C40}"/>
              </a:ext>
            </a:extLst>
          </p:cNvPr>
          <p:cNvSpPr txBox="1">
            <a:spLocks/>
          </p:cNvSpPr>
          <p:nvPr/>
        </p:nvSpPr>
        <p:spPr>
          <a:xfrm>
            <a:off x="686594" y="1444107"/>
            <a:ext cx="3678929" cy="10301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a:lstStyle>
          <a:p>
            <a:pPr marL="285750" indent="-285750">
              <a:buFont typeface="Arial" panose="020B0604020202020204" pitchFamily="34" charset="0"/>
              <a:buChar char="•"/>
            </a:pPr>
            <a:r>
              <a:rPr lang="en-US" sz="1800" dirty="0">
                <a:solidFill>
                  <a:srgbClr val="5D5F61"/>
                </a:solidFill>
              </a:rPr>
              <a:t>Understand the impact of diet composition and lifestyle habits on disease prevalence. </a:t>
            </a:r>
          </a:p>
        </p:txBody>
      </p:sp>
    </p:spTree>
    <p:extLst>
      <p:ext uri="{BB962C8B-B14F-4D97-AF65-F5344CB8AC3E}">
        <p14:creationId xmlns:p14="http://schemas.microsoft.com/office/powerpoint/2010/main" val="2804242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952"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90B1-6FEC-CE40-C76C-B67EBF58E194}"/>
              </a:ext>
            </a:extLst>
          </p:cNvPr>
          <p:cNvSpPr>
            <a:spLocks noGrp="1"/>
          </p:cNvSpPr>
          <p:nvPr>
            <p:ph type="title"/>
          </p:nvPr>
        </p:nvSpPr>
        <p:spPr/>
        <p:txBody>
          <a:bodyPr/>
          <a:lstStyle/>
          <a:p>
            <a:r>
              <a:rPr lang="en-US" dirty="0">
                <a:solidFill>
                  <a:srgbClr val="5D5F61"/>
                </a:solidFill>
              </a:rPr>
              <a:t>Data Definitions</a:t>
            </a:r>
          </a:p>
        </p:txBody>
      </p:sp>
      <p:sp>
        <p:nvSpPr>
          <p:cNvPr id="5" name="Title 1">
            <a:extLst>
              <a:ext uri="{FF2B5EF4-FFF2-40B4-BE49-F238E27FC236}">
                <a16:creationId xmlns:a16="http://schemas.microsoft.com/office/drawing/2014/main" id="{12E3B470-D5DC-0ED8-1750-3CCCB04784F8}"/>
              </a:ext>
            </a:extLst>
          </p:cNvPr>
          <p:cNvSpPr txBox="1">
            <a:spLocks/>
          </p:cNvSpPr>
          <p:nvPr/>
        </p:nvSpPr>
        <p:spPr>
          <a:xfrm>
            <a:off x="1663145" y="1690689"/>
            <a:ext cx="5817710" cy="4213690"/>
          </a:xfrm>
          <a:prstGeom prst="roundRect">
            <a:avLst/>
          </a:prstGeom>
          <a:solidFill>
            <a:schemeClr val="accent2">
              <a:lumMod val="20000"/>
              <a:lumOff val="80000"/>
            </a:schemeClr>
          </a:solidFill>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a:lstStyle>
          <a:p>
            <a:endParaRPr lang="en-US" sz="2400" b="1" dirty="0">
              <a:solidFill>
                <a:srgbClr val="EF863A"/>
              </a:solidFill>
            </a:endParaRPr>
          </a:p>
          <a:p>
            <a:pPr>
              <a:spcAft>
                <a:spcPts val="600"/>
              </a:spcAft>
            </a:pPr>
            <a:r>
              <a:rPr lang="en-US" sz="3000" b="1" dirty="0">
                <a:solidFill>
                  <a:srgbClr val="CF7432"/>
                </a:solidFill>
              </a:rPr>
              <a:t>Macronutrient Composition:</a:t>
            </a:r>
            <a:endParaRPr lang="en-US" sz="1600" b="1" dirty="0">
              <a:solidFill>
                <a:srgbClr val="EF863A"/>
              </a:solidFill>
            </a:endParaRPr>
          </a:p>
          <a:p>
            <a:pPr marL="285750" indent="-285750">
              <a:lnSpc>
                <a:spcPct val="110000"/>
              </a:lnSpc>
              <a:buFont typeface="Arial" panose="020B0604020202020204" pitchFamily="34" charset="0"/>
              <a:buChar char="•"/>
            </a:pPr>
            <a:r>
              <a:rPr lang="en-US" sz="2300" dirty="0" err="1">
                <a:solidFill>
                  <a:srgbClr val="EF863A"/>
                </a:solidFill>
              </a:rPr>
              <a:t>Location_id</a:t>
            </a:r>
            <a:r>
              <a:rPr lang="en-US" sz="2300" dirty="0">
                <a:solidFill>
                  <a:srgbClr val="EF863A"/>
                </a:solidFill>
              </a:rPr>
              <a:t>   </a:t>
            </a:r>
            <a:r>
              <a:rPr lang="en-US" sz="1700" i="1" dirty="0">
                <a:solidFill>
                  <a:srgbClr val="EF863A"/>
                </a:solidFill>
              </a:rPr>
              <a:t>*primary key</a:t>
            </a:r>
          </a:p>
          <a:p>
            <a:pPr marL="285750" indent="-285750">
              <a:lnSpc>
                <a:spcPct val="110000"/>
              </a:lnSpc>
              <a:buFont typeface="Arial" panose="020B0604020202020204" pitchFamily="34" charset="0"/>
              <a:buChar char="•"/>
            </a:pPr>
            <a:r>
              <a:rPr lang="en-US" sz="2300" dirty="0">
                <a:solidFill>
                  <a:srgbClr val="EF863A"/>
                </a:solidFill>
              </a:rPr>
              <a:t>Country</a:t>
            </a:r>
          </a:p>
          <a:p>
            <a:pPr marL="285750" indent="-285750">
              <a:lnSpc>
                <a:spcPct val="110000"/>
              </a:lnSpc>
              <a:buFont typeface="Arial" panose="020B0604020202020204" pitchFamily="34" charset="0"/>
              <a:buChar char="•"/>
            </a:pPr>
            <a:r>
              <a:rPr lang="en-US" sz="2300" dirty="0">
                <a:solidFill>
                  <a:srgbClr val="EF863A"/>
                </a:solidFill>
              </a:rPr>
              <a:t>Year</a:t>
            </a:r>
          </a:p>
          <a:p>
            <a:pPr marL="285750" indent="-285750">
              <a:lnSpc>
                <a:spcPct val="110000"/>
              </a:lnSpc>
              <a:buFont typeface="Arial" panose="020B0604020202020204" pitchFamily="34" charset="0"/>
              <a:buChar char="•"/>
            </a:pPr>
            <a:r>
              <a:rPr lang="en-US" sz="2300" dirty="0" err="1">
                <a:solidFill>
                  <a:srgbClr val="EF863A"/>
                </a:solidFill>
              </a:rPr>
              <a:t>total_energy</a:t>
            </a:r>
            <a:r>
              <a:rPr lang="en-US" sz="2300" dirty="0">
                <a:solidFill>
                  <a:srgbClr val="EF863A"/>
                </a:solidFill>
              </a:rPr>
              <a:t> </a:t>
            </a:r>
            <a:r>
              <a:rPr lang="en-US" sz="1700" dirty="0">
                <a:solidFill>
                  <a:srgbClr val="EF863A"/>
                </a:solidFill>
              </a:rPr>
              <a:t>(kcal)</a:t>
            </a:r>
          </a:p>
          <a:p>
            <a:pPr marL="285750" indent="-285750">
              <a:lnSpc>
                <a:spcPct val="110000"/>
              </a:lnSpc>
              <a:buFont typeface="Arial" panose="020B0604020202020204" pitchFamily="34" charset="0"/>
              <a:buChar char="•"/>
            </a:pPr>
            <a:r>
              <a:rPr lang="en-US" sz="2300" dirty="0" err="1">
                <a:solidFill>
                  <a:srgbClr val="EF863A"/>
                </a:solidFill>
              </a:rPr>
              <a:t>avg_total_fat</a:t>
            </a:r>
            <a:r>
              <a:rPr lang="en-US" sz="2300" dirty="0">
                <a:solidFill>
                  <a:srgbClr val="EF863A"/>
                </a:solidFill>
              </a:rPr>
              <a:t> </a:t>
            </a:r>
            <a:r>
              <a:rPr lang="en-US" sz="1700" dirty="0">
                <a:solidFill>
                  <a:srgbClr val="EF863A"/>
                </a:solidFill>
              </a:rPr>
              <a:t>(g)</a:t>
            </a:r>
            <a:endParaRPr lang="en-US" sz="2300" dirty="0">
              <a:solidFill>
                <a:srgbClr val="EF863A"/>
              </a:solidFill>
            </a:endParaRPr>
          </a:p>
          <a:p>
            <a:pPr marL="285750" indent="-285750">
              <a:lnSpc>
                <a:spcPct val="110000"/>
              </a:lnSpc>
              <a:buFont typeface="Arial" panose="020B0604020202020204" pitchFamily="34" charset="0"/>
              <a:buChar char="•"/>
            </a:pPr>
            <a:r>
              <a:rPr lang="en-US" sz="2300" dirty="0" err="1">
                <a:solidFill>
                  <a:srgbClr val="EF863A"/>
                </a:solidFill>
              </a:rPr>
              <a:t>avg_total_protein</a:t>
            </a:r>
            <a:r>
              <a:rPr lang="en-US" sz="2300" dirty="0">
                <a:solidFill>
                  <a:srgbClr val="EF863A"/>
                </a:solidFill>
              </a:rPr>
              <a:t> </a:t>
            </a:r>
            <a:r>
              <a:rPr lang="en-US" sz="1700" dirty="0">
                <a:solidFill>
                  <a:srgbClr val="EF863A"/>
                </a:solidFill>
              </a:rPr>
              <a:t>(g)</a:t>
            </a:r>
            <a:endParaRPr lang="en-US" sz="2300" dirty="0">
              <a:solidFill>
                <a:srgbClr val="EF863A"/>
              </a:solidFill>
            </a:endParaRPr>
          </a:p>
          <a:p>
            <a:pPr marL="285750" indent="-285750">
              <a:lnSpc>
                <a:spcPct val="110000"/>
              </a:lnSpc>
              <a:buFont typeface="Arial" panose="020B0604020202020204" pitchFamily="34" charset="0"/>
              <a:buChar char="•"/>
            </a:pPr>
            <a:r>
              <a:rPr lang="en-US" sz="2300" dirty="0" err="1">
                <a:solidFill>
                  <a:srgbClr val="EF863A"/>
                </a:solidFill>
              </a:rPr>
              <a:t>avg_total_carbohydrates</a:t>
            </a:r>
            <a:r>
              <a:rPr lang="en-US" sz="2300" dirty="0">
                <a:solidFill>
                  <a:srgbClr val="EF863A"/>
                </a:solidFill>
              </a:rPr>
              <a:t> </a:t>
            </a:r>
            <a:r>
              <a:rPr lang="en-US" sz="1700" dirty="0">
                <a:solidFill>
                  <a:srgbClr val="EF863A"/>
                </a:solidFill>
              </a:rPr>
              <a:t>(g)</a:t>
            </a:r>
            <a:endParaRPr lang="en-US" sz="2300" dirty="0">
              <a:solidFill>
                <a:srgbClr val="EF863A"/>
              </a:solidFill>
            </a:endParaRPr>
          </a:p>
          <a:p>
            <a:pPr marL="285750" indent="-285750">
              <a:lnSpc>
                <a:spcPct val="110000"/>
              </a:lnSpc>
              <a:buFont typeface="Arial" panose="020B0604020202020204" pitchFamily="34" charset="0"/>
              <a:buChar char="•"/>
            </a:pPr>
            <a:r>
              <a:rPr lang="en-US" sz="2300" dirty="0" err="1">
                <a:solidFill>
                  <a:srgbClr val="EF863A"/>
                </a:solidFill>
              </a:rPr>
              <a:t>avg_energy_from_animal_products</a:t>
            </a:r>
            <a:r>
              <a:rPr lang="en-US" sz="2300" dirty="0">
                <a:solidFill>
                  <a:srgbClr val="EF863A"/>
                </a:solidFill>
              </a:rPr>
              <a:t> </a:t>
            </a:r>
            <a:r>
              <a:rPr lang="en-US" sz="1700" dirty="0">
                <a:solidFill>
                  <a:srgbClr val="EF863A"/>
                </a:solidFill>
              </a:rPr>
              <a:t>(kcal)</a:t>
            </a:r>
          </a:p>
          <a:p>
            <a:pPr marL="285750" indent="-285750">
              <a:buFont typeface="Arial" panose="020B0604020202020204" pitchFamily="34" charset="0"/>
              <a:buChar char="•"/>
            </a:pPr>
            <a:endParaRPr lang="en-US" sz="1400" dirty="0">
              <a:solidFill>
                <a:srgbClr val="EF863A"/>
              </a:solidFill>
            </a:endParaRPr>
          </a:p>
          <a:p>
            <a:pPr marL="285750" indent="-285750">
              <a:buFont typeface="Arial" panose="020B0604020202020204" pitchFamily="34" charset="0"/>
              <a:buChar char="•"/>
            </a:pPr>
            <a:endParaRPr lang="en-US" sz="1800" i="1" dirty="0">
              <a:solidFill>
                <a:srgbClr val="EF863A"/>
              </a:solidFill>
            </a:endParaRPr>
          </a:p>
        </p:txBody>
      </p:sp>
      <p:pic>
        <p:nvPicPr>
          <p:cNvPr id="8" name="Audio Recording Jul 1, 2024 at 11:40:22 PM">
            <a:hlinkClick r:id="" action="ppaction://media"/>
            <a:extLst>
              <a:ext uri="{FF2B5EF4-FFF2-40B4-BE49-F238E27FC236}">
                <a16:creationId xmlns:a16="http://schemas.microsoft.com/office/drawing/2014/main" id="{66EC2244-B0A7-17F7-7130-8A5307EF872B}"/>
              </a:ext>
            </a:extLst>
          </p:cNvPr>
          <p:cNvPicPr>
            <a:picLocks noChangeAspect="1"/>
          </p:cNvPicPr>
          <p:nvPr>
            <a:audioFile r:link="rId2"/>
            <p:extLst>
              <p:ext uri="{DAA4B4D4-6D71-4841-9C94-3DE7FCFB9230}">
                <p14:media xmlns:p14="http://schemas.microsoft.com/office/powerpoint/2010/main" r:embed="rId1"/>
              </p:ext>
            </p:extLst>
          </p:nvPr>
        </p:nvPicPr>
        <p:blipFill>
          <a:blip r:embed="rId5">
            <a:alphaModFix amt="0"/>
          </a:blip>
          <a:stretch>
            <a:fillRect/>
          </a:stretch>
        </p:blipFill>
        <p:spPr>
          <a:xfrm>
            <a:off x="7811625" y="5680074"/>
            <a:ext cx="812800" cy="812800"/>
          </a:xfrm>
          <a:prstGeom prst="rect">
            <a:avLst/>
          </a:prstGeom>
        </p:spPr>
      </p:pic>
    </p:spTree>
    <p:extLst>
      <p:ext uri="{BB962C8B-B14F-4D97-AF65-F5344CB8AC3E}">
        <p14:creationId xmlns:p14="http://schemas.microsoft.com/office/powerpoint/2010/main" val="131956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90B1-6FEC-CE40-C76C-B67EBF58E194}"/>
              </a:ext>
            </a:extLst>
          </p:cNvPr>
          <p:cNvSpPr>
            <a:spLocks noGrp="1"/>
          </p:cNvSpPr>
          <p:nvPr>
            <p:ph type="title"/>
          </p:nvPr>
        </p:nvSpPr>
        <p:spPr/>
        <p:txBody>
          <a:bodyPr/>
          <a:lstStyle/>
          <a:p>
            <a:r>
              <a:rPr lang="en-US" dirty="0">
                <a:solidFill>
                  <a:srgbClr val="5D5F61"/>
                </a:solidFill>
              </a:rPr>
              <a:t>Data Definitions</a:t>
            </a:r>
          </a:p>
        </p:txBody>
      </p:sp>
      <p:sp>
        <p:nvSpPr>
          <p:cNvPr id="5" name="Title 1">
            <a:extLst>
              <a:ext uri="{FF2B5EF4-FFF2-40B4-BE49-F238E27FC236}">
                <a16:creationId xmlns:a16="http://schemas.microsoft.com/office/drawing/2014/main" id="{12E3B470-D5DC-0ED8-1750-3CCCB04784F8}"/>
              </a:ext>
            </a:extLst>
          </p:cNvPr>
          <p:cNvSpPr txBox="1">
            <a:spLocks/>
          </p:cNvSpPr>
          <p:nvPr/>
        </p:nvSpPr>
        <p:spPr>
          <a:xfrm>
            <a:off x="477611" y="1877961"/>
            <a:ext cx="8188777" cy="4077362"/>
          </a:xfrm>
          <a:prstGeom prst="roundRect">
            <a:avLst/>
          </a:prstGeom>
          <a:solidFill>
            <a:schemeClr val="accent2">
              <a:lumMod val="20000"/>
              <a:lumOff val="80000"/>
            </a:schemeClr>
          </a:solidFill>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a:lstStyle>
          <a:p>
            <a:endParaRPr lang="en-US" sz="2400" b="1" dirty="0">
              <a:solidFill>
                <a:srgbClr val="EF863A"/>
              </a:solidFill>
            </a:endParaRPr>
          </a:p>
          <a:p>
            <a:r>
              <a:rPr lang="en-US" sz="2800" b="1" dirty="0">
                <a:solidFill>
                  <a:srgbClr val="CF7432"/>
                </a:solidFill>
              </a:rPr>
              <a:t>Diseases:</a:t>
            </a:r>
          </a:p>
          <a:p>
            <a:endParaRPr lang="en-US" sz="1600" b="1" dirty="0">
              <a:solidFill>
                <a:srgbClr val="EF863A"/>
              </a:solidFill>
            </a:endParaRPr>
          </a:p>
          <a:p>
            <a:pPr marL="285750" indent="-285750">
              <a:lnSpc>
                <a:spcPct val="120000"/>
              </a:lnSpc>
              <a:buFont typeface="Arial" panose="020B0604020202020204" pitchFamily="34" charset="0"/>
              <a:buChar char="•"/>
            </a:pPr>
            <a:r>
              <a:rPr lang="en-US" sz="2300" dirty="0" err="1">
                <a:solidFill>
                  <a:srgbClr val="EF863A"/>
                </a:solidFill>
              </a:rPr>
              <a:t>Location_id</a:t>
            </a:r>
            <a:r>
              <a:rPr lang="en-US" sz="1800" dirty="0">
                <a:solidFill>
                  <a:srgbClr val="EF863A"/>
                </a:solidFill>
              </a:rPr>
              <a:t>   </a:t>
            </a:r>
            <a:r>
              <a:rPr lang="en-US" sz="1700" i="1" dirty="0">
                <a:solidFill>
                  <a:srgbClr val="EF863A"/>
                </a:solidFill>
              </a:rPr>
              <a:t>*primary key</a:t>
            </a:r>
          </a:p>
          <a:p>
            <a:pPr marL="285750" indent="-285750">
              <a:lnSpc>
                <a:spcPct val="120000"/>
              </a:lnSpc>
              <a:buFont typeface="Arial" panose="020B0604020202020204" pitchFamily="34" charset="0"/>
              <a:buChar char="•"/>
            </a:pPr>
            <a:r>
              <a:rPr lang="en-US" sz="2300" dirty="0" err="1">
                <a:solidFill>
                  <a:srgbClr val="EF863A"/>
                </a:solidFill>
              </a:rPr>
              <a:t>Location_name</a:t>
            </a:r>
            <a:r>
              <a:rPr lang="en-US" sz="2300" dirty="0">
                <a:solidFill>
                  <a:srgbClr val="EF863A"/>
                </a:solidFill>
              </a:rPr>
              <a:t> </a:t>
            </a:r>
            <a:r>
              <a:rPr lang="en-US" sz="1700" dirty="0">
                <a:solidFill>
                  <a:srgbClr val="EF863A"/>
                </a:solidFill>
              </a:rPr>
              <a:t>(country)</a:t>
            </a:r>
          </a:p>
          <a:p>
            <a:pPr marL="285750" indent="-285750">
              <a:lnSpc>
                <a:spcPct val="120000"/>
              </a:lnSpc>
              <a:buFont typeface="Arial" panose="020B0604020202020204" pitchFamily="34" charset="0"/>
              <a:buChar char="•"/>
            </a:pPr>
            <a:r>
              <a:rPr lang="en-US" sz="2300" dirty="0" err="1">
                <a:solidFill>
                  <a:srgbClr val="EF863A"/>
                </a:solidFill>
              </a:rPr>
              <a:t>Cause_id</a:t>
            </a:r>
            <a:endParaRPr lang="en-US" sz="2300" dirty="0">
              <a:solidFill>
                <a:srgbClr val="EF863A"/>
              </a:solidFill>
            </a:endParaRPr>
          </a:p>
          <a:p>
            <a:pPr marL="285750" indent="-285750">
              <a:lnSpc>
                <a:spcPct val="120000"/>
              </a:lnSpc>
              <a:buFont typeface="Arial" panose="020B0604020202020204" pitchFamily="34" charset="0"/>
              <a:buChar char="•"/>
            </a:pPr>
            <a:r>
              <a:rPr lang="en-US" sz="2300" dirty="0" err="1">
                <a:solidFill>
                  <a:srgbClr val="EF863A"/>
                </a:solidFill>
              </a:rPr>
              <a:t>Cause_name</a:t>
            </a:r>
            <a:r>
              <a:rPr lang="en-US" sz="2300" dirty="0">
                <a:solidFill>
                  <a:srgbClr val="EF863A"/>
                </a:solidFill>
              </a:rPr>
              <a:t> </a:t>
            </a:r>
            <a:r>
              <a:rPr lang="en-US" sz="1700" dirty="0">
                <a:solidFill>
                  <a:srgbClr val="EF863A"/>
                </a:solidFill>
              </a:rPr>
              <a:t>(disease name)</a:t>
            </a:r>
          </a:p>
          <a:p>
            <a:pPr marL="285750" indent="-285750">
              <a:lnSpc>
                <a:spcPct val="120000"/>
              </a:lnSpc>
              <a:buFont typeface="Arial" panose="020B0604020202020204" pitchFamily="34" charset="0"/>
              <a:buChar char="•"/>
            </a:pPr>
            <a:r>
              <a:rPr lang="en-US" sz="2300" dirty="0" err="1">
                <a:solidFill>
                  <a:srgbClr val="EF863A"/>
                </a:solidFill>
              </a:rPr>
              <a:t>Prevalence_Rate</a:t>
            </a:r>
            <a:r>
              <a:rPr lang="en-US" sz="2300" dirty="0">
                <a:solidFill>
                  <a:srgbClr val="EF863A"/>
                </a:solidFill>
              </a:rPr>
              <a:t>: </a:t>
            </a:r>
            <a:r>
              <a:rPr lang="en-US" sz="1700" dirty="0">
                <a:solidFill>
                  <a:srgbClr val="EF863A"/>
                </a:solidFill>
              </a:rPr>
              <a:t>Total cases per 100,000 population</a:t>
            </a:r>
            <a:endParaRPr lang="en-US" sz="1600" dirty="0">
              <a:solidFill>
                <a:srgbClr val="EF863A"/>
              </a:solidFill>
            </a:endParaRPr>
          </a:p>
          <a:p>
            <a:pPr marL="285750" indent="-285750">
              <a:lnSpc>
                <a:spcPct val="120000"/>
              </a:lnSpc>
              <a:buFont typeface="Arial" panose="020B0604020202020204" pitchFamily="34" charset="0"/>
              <a:buChar char="•"/>
            </a:pPr>
            <a:r>
              <a:rPr lang="en-US" sz="2300" dirty="0" err="1">
                <a:solidFill>
                  <a:srgbClr val="EF863A"/>
                </a:solidFill>
              </a:rPr>
              <a:t>Death_Rate</a:t>
            </a:r>
            <a:r>
              <a:rPr lang="en-US" sz="2300" dirty="0">
                <a:solidFill>
                  <a:srgbClr val="EF863A"/>
                </a:solidFill>
              </a:rPr>
              <a:t>: </a:t>
            </a:r>
            <a:r>
              <a:rPr lang="en-US" sz="1700" dirty="0">
                <a:solidFill>
                  <a:srgbClr val="EF863A"/>
                </a:solidFill>
              </a:rPr>
              <a:t>Deaths per 100,000 population</a:t>
            </a:r>
            <a:endParaRPr lang="en-US" sz="1600" dirty="0">
              <a:solidFill>
                <a:srgbClr val="EF863A"/>
              </a:solidFill>
            </a:endParaRPr>
          </a:p>
          <a:p>
            <a:pPr marL="285750" indent="-285750">
              <a:lnSpc>
                <a:spcPct val="120000"/>
              </a:lnSpc>
              <a:buFont typeface="Arial" panose="020B0604020202020204" pitchFamily="34" charset="0"/>
              <a:buChar char="•"/>
            </a:pPr>
            <a:r>
              <a:rPr lang="en-US" sz="2300" dirty="0" err="1">
                <a:solidFill>
                  <a:srgbClr val="EF863A"/>
                </a:solidFill>
              </a:rPr>
              <a:t>DALY_Rate</a:t>
            </a:r>
            <a:r>
              <a:rPr lang="en-US" sz="2300" dirty="0">
                <a:solidFill>
                  <a:srgbClr val="EF863A"/>
                </a:solidFill>
              </a:rPr>
              <a:t>: </a:t>
            </a:r>
            <a:r>
              <a:rPr lang="en-US" sz="1700" dirty="0">
                <a:solidFill>
                  <a:srgbClr val="EF863A"/>
                </a:solidFill>
              </a:rPr>
              <a:t>Disability adjusted life years (DALYs) per 100,000 population </a:t>
            </a:r>
          </a:p>
          <a:p>
            <a:pPr marL="285750" indent="-285750">
              <a:buFont typeface="Arial" panose="020B0604020202020204" pitchFamily="34" charset="0"/>
              <a:buChar char="•"/>
            </a:pPr>
            <a:endParaRPr lang="en-US" sz="1700" dirty="0">
              <a:solidFill>
                <a:srgbClr val="EF863A"/>
              </a:solidFill>
            </a:endParaRPr>
          </a:p>
          <a:p>
            <a:r>
              <a:rPr lang="en-US" sz="1400" b="1" i="1" dirty="0">
                <a:solidFill>
                  <a:srgbClr val="EF863A"/>
                </a:solidFill>
              </a:rPr>
              <a:t>Note: </a:t>
            </a:r>
            <a:r>
              <a:rPr lang="en-US" sz="1400" i="1" dirty="0">
                <a:solidFill>
                  <a:srgbClr val="EF863A"/>
                </a:solidFill>
              </a:rPr>
              <a:t>DALY = The sum of years lost due to premature death (YLLs) and years lived with disability (YLDs). One DALY equals one lost year of healthy life. </a:t>
            </a:r>
          </a:p>
          <a:p>
            <a:pPr marL="285750" indent="-285750">
              <a:buFont typeface="Arial" panose="020B0604020202020204" pitchFamily="34" charset="0"/>
              <a:buChar char="•"/>
            </a:pPr>
            <a:endParaRPr lang="en-US" sz="1800" i="1" dirty="0">
              <a:solidFill>
                <a:srgbClr val="EF863A"/>
              </a:solidFill>
            </a:endParaRPr>
          </a:p>
        </p:txBody>
      </p:sp>
      <p:pic>
        <p:nvPicPr>
          <p:cNvPr id="4" name="Audio Recording Jul 1, 2024 at 11:40:55 PM">
            <a:hlinkClick r:id="" action="ppaction://media"/>
            <a:extLst>
              <a:ext uri="{FF2B5EF4-FFF2-40B4-BE49-F238E27FC236}">
                <a16:creationId xmlns:a16="http://schemas.microsoft.com/office/drawing/2014/main" id="{02E6548C-9BCE-6D6D-E070-75917B6D2F58}"/>
              </a:ext>
            </a:extLst>
          </p:cNvPr>
          <p:cNvPicPr>
            <a:picLocks noChangeAspect="1"/>
          </p:cNvPicPr>
          <p:nvPr>
            <a:audioFile r:link="rId2"/>
            <p:extLst>
              <p:ext uri="{DAA4B4D4-6D71-4841-9C94-3DE7FCFB9230}">
                <p14:media xmlns:p14="http://schemas.microsoft.com/office/powerpoint/2010/main" r:embed="rId1"/>
              </p:ext>
            </p:extLst>
          </p:nvPr>
        </p:nvPicPr>
        <p:blipFill>
          <a:blip r:embed="rId4">
            <a:alphaModFix amt="0"/>
          </a:blip>
          <a:stretch>
            <a:fillRect/>
          </a:stretch>
        </p:blipFill>
        <p:spPr>
          <a:xfrm>
            <a:off x="7853588" y="5786851"/>
            <a:ext cx="812800" cy="812800"/>
          </a:xfrm>
          <a:prstGeom prst="rect">
            <a:avLst/>
          </a:prstGeom>
        </p:spPr>
      </p:pic>
    </p:spTree>
    <p:extLst>
      <p:ext uri="{BB962C8B-B14F-4D97-AF65-F5344CB8AC3E}">
        <p14:creationId xmlns:p14="http://schemas.microsoft.com/office/powerpoint/2010/main" val="160110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90B1-6FEC-CE40-C76C-B67EBF58E194}"/>
              </a:ext>
            </a:extLst>
          </p:cNvPr>
          <p:cNvSpPr>
            <a:spLocks noGrp="1"/>
          </p:cNvSpPr>
          <p:nvPr>
            <p:ph type="title"/>
          </p:nvPr>
        </p:nvSpPr>
        <p:spPr/>
        <p:txBody>
          <a:bodyPr/>
          <a:lstStyle/>
          <a:p>
            <a:r>
              <a:rPr lang="en-US" dirty="0">
                <a:solidFill>
                  <a:srgbClr val="5D5F61"/>
                </a:solidFill>
              </a:rPr>
              <a:t>Data Definitions</a:t>
            </a:r>
          </a:p>
        </p:txBody>
      </p:sp>
      <p:sp>
        <p:nvSpPr>
          <p:cNvPr id="5" name="Title 1">
            <a:extLst>
              <a:ext uri="{FF2B5EF4-FFF2-40B4-BE49-F238E27FC236}">
                <a16:creationId xmlns:a16="http://schemas.microsoft.com/office/drawing/2014/main" id="{12E3B470-D5DC-0ED8-1750-3CCCB04784F8}"/>
              </a:ext>
            </a:extLst>
          </p:cNvPr>
          <p:cNvSpPr txBox="1">
            <a:spLocks/>
          </p:cNvSpPr>
          <p:nvPr/>
        </p:nvSpPr>
        <p:spPr>
          <a:xfrm>
            <a:off x="318187" y="1590161"/>
            <a:ext cx="8507626" cy="2251587"/>
          </a:xfrm>
          <a:prstGeom prst="roundRect">
            <a:avLst/>
          </a:prstGeom>
          <a:solidFill>
            <a:schemeClr val="accent2">
              <a:lumMod val="20000"/>
              <a:lumOff val="80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a:lstStyle>
          <a:p>
            <a:endParaRPr lang="en-US" sz="2400" b="1" dirty="0">
              <a:solidFill>
                <a:srgbClr val="EF863A"/>
              </a:solidFill>
            </a:endParaRPr>
          </a:p>
          <a:p>
            <a:r>
              <a:rPr lang="en-US" sz="2800" b="1" dirty="0">
                <a:solidFill>
                  <a:srgbClr val="CF7432"/>
                </a:solidFill>
              </a:rPr>
              <a:t>Alcohol Consumption:</a:t>
            </a:r>
          </a:p>
          <a:p>
            <a:endParaRPr lang="en-US" sz="1600" b="1" dirty="0">
              <a:solidFill>
                <a:srgbClr val="EF863A"/>
              </a:solidFill>
            </a:endParaRPr>
          </a:p>
          <a:p>
            <a:pPr marL="285750" indent="-285750">
              <a:buFont typeface="Arial" panose="020B0604020202020204" pitchFamily="34" charset="0"/>
              <a:buChar char="•"/>
            </a:pPr>
            <a:r>
              <a:rPr lang="en-US" sz="2100" dirty="0" err="1">
                <a:solidFill>
                  <a:srgbClr val="EF863A"/>
                </a:solidFill>
              </a:rPr>
              <a:t>Location_id</a:t>
            </a:r>
            <a:r>
              <a:rPr lang="en-US" sz="2100" dirty="0">
                <a:solidFill>
                  <a:srgbClr val="EF863A"/>
                </a:solidFill>
              </a:rPr>
              <a:t>   </a:t>
            </a:r>
            <a:r>
              <a:rPr lang="en-US" sz="1600" i="1" dirty="0">
                <a:solidFill>
                  <a:srgbClr val="EF863A"/>
                </a:solidFill>
              </a:rPr>
              <a:t>*primary key</a:t>
            </a:r>
            <a:endParaRPr lang="en-US" sz="2000" dirty="0">
              <a:solidFill>
                <a:srgbClr val="EF863A"/>
              </a:solidFill>
            </a:endParaRPr>
          </a:p>
          <a:p>
            <a:pPr marL="285750" indent="-285750">
              <a:buFont typeface="Arial" panose="020B0604020202020204" pitchFamily="34" charset="0"/>
              <a:buChar char="•"/>
            </a:pPr>
            <a:r>
              <a:rPr lang="en-US" sz="2100" dirty="0">
                <a:solidFill>
                  <a:srgbClr val="EF863A"/>
                </a:solidFill>
              </a:rPr>
              <a:t>Year</a:t>
            </a:r>
          </a:p>
          <a:p>
            <a:pPr marL="285750" indent="-285750">
              <a:buFont typeface="Arial" panose="020B0604020202020204" pitchFamily="34" charset="0"/>
              <a:buChar char="•"/>
            </a:pPr>
            <a:r>
              <a:rPr lang="en-US" sz="2100" dirty="0" err="1">
                <a:solidFill>
                  <a:srgbClr val="EF863A"/>
                </a:solidFill>
              </a:rPr>
              <a:t>Beverage_Type</a:t>
            </a:r>
            <a:r>
              <a:rPr lang="en-US" sz="2100" dirty="0">
                <a:solidFill>
                  <a:srgbClr val="EF863A"/>
                </a:solidFill>
              </a:rPr>
              <a:t>  </a:t>
            </a:r>
            <a:r>
              <a:rPr lang="en-US" sz="1600" dirty="0">
                <a:solidFill>
                  <a:srgbClr val="EF863A"/>
                </a:solidFill>
              </a:rPr>
              <a:t>(Beer, Wine, Spirits, Other alcoholic beverages, or All types)</a:t>
            </a:r>
          </a:p>
          <a:p>
            <a:pPr marL="285750" indent="-285750">
              <a:buFont typeface="Arial" panose="020B0604020202020204" pitchFamily="34" charset="0"/>
              <a:buChar char="•"/>
            </a:pPr>
            <a:r>
              <a:rPr lang="en-US" sz="2100" dirty="0" err="1">
                <a:solidFill>
                  <a:srgbClr val="EF863A"/>
                </a:solidFill>
              </a:rPr>
              <a:t>Alc_consumption_per_capita</a:t>
            </a:r>
            <a:endParaRPr lang="en-US" sz="2100" dirty="0">
              <a:solidFill>
                <a:srgbClr val="EF863A"/>
              </a:solidFill>
            </a:endParaRPr>
          </a:p>
          <a:p>
            <a:pPr marL="285750" indent="-285750">
              <a:buFont typeface="Arial" panose="020B0604020202020204" pitchFamily="34" charset="0"/>
              <a:buChar char="•"/>
            </a:pPr>
            <a:endParaRPr lang="en-US" sz="1400" dirty="0">
              <a:solidFill>
                <a:srgbClr val="EF863A"/>
              </a:solidFill>
            </a:endParaRPr>
          </a:p>
          <a:p>
            <a:pPr marL="285750" indent="-285750">
              <a:buFont typeface="Arial" panose="020B0604020202020204" pitchFamily="34" charset="0"/>
              <a:buChar char="•"/>
            </a:pPr>
            <a:endParaRPr lang="en-US" sz="1800" i="1" dirty="0">
              <a:solidFill>
                <a:srgbClr val="EF863A"/>
              </a:solidFill>
            </a:endParaRPr>
          </a:p>
        </p:txBody>
      </p:sp>
      <p:sp>
        <p:nvSpPr>
          <p:cNvPr id="3" name="Title 1">
            <a:extLst>
              <a:ext uri="{FF2B5EF4-FFF2-40B4-BE49-F238E27FC236}">
                <a16:creationId xmlns:a16="http://schemas.microsoft.com/office/drawing/2014/main" id="{A1A03764-0A11-3F38-47E1-274DB5D0875C}"/>
              </a:ext>
            </a:extLst>
          </p:cNvPr>
          <p:cNvSpPr txBox="1">
            <a:spLocks/>
          </p:cNvSpPr>
          <p:nvPr/>
        </p:nvSpPr>
        <p:spPr>
          <a:xfrm>
            <a:off x="318187" y="4142045"/>
            <a:ext cx="8507626" cy="2251587"/>
          </a:xfrm>
          <a:prstGeom prst="roundRect">
            <a:avLst/>
          </a:prstGeom>
          <a:solidFill>
            <a:schemeClr val="accent2">
              <a:lumMod val="20000"/>
              <a:lumOff val="80000"/>
            </a:schemeClr>
          </a:solidFill>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a:lstStyle>
          <a:p>
            <a:endParaRPr lang="en-US" sz="2400" b="1" dirty="0">
              <a:solidFill>
                <a:srgbClr val="EF863A"/>
              </a:solidFill>
            </a:endParaRPr>
          </a:p>
          <a:p>
            <a:r>
              <a:rPr lang="en-US" sz="2800" b="1" dirty="0">
                <a:solidFill>
                  <a:srgbClr val="CF7432"/>
                </a:solidFill>
              </a:rPr>
              <a:t>Physical Activity:</a:t>
            </a:r>
          </a:p>
          <a:p>
            <a:endParaRPr lang="en-US" sz="1600" b="1" dirty="0">
              <a:solidFill>
                <a:srgbClr val="EF863A"/>
              </a:solidFill>
            </a:endParaRPr>
          </a:p>
          <a:p>
            <a:pPr marL="285750" indent="-285750">
              <a:buFont typeface="Arial" panose="020B0604020202020204" pitchFamily="34" charset="0"/>
              <a:buChar char="•"/>
            </a:pPr>
            <a:r>
              <a:rPr lang="en-US" sz="2300" dirty="0" err="1">
                <a:solidFill>
                  <a:srgbClr val="EF863A"/>
                </a:solidFill>
              </a:rPr>
              <a:t>Location_id</a:t>
            </a:r>
            <a:r>
              <a:rPr lang="en-US" sz="2300" dirty="0">
                <a:solidFill>
                  <a:srgbClr val="EF863A"/>
                </a:solidFill>
              </a:rPr>
              <a:t>   </a:t>
            </a:r>
            <a:r>
              <a:rPr lang="en-US" sz="1700" i="1" dirty="0">
                <a:solidFill>
                  <a:srgbClr val="EF863A"/>
                </a:solidFill>
              </a:rPr>
              <a:t>*primary key</a:t>
            </a:r>
            <a:endParaRPr lang="en-US" sz="1700" dirty="0">
              <a:solidFill>
                <a:srgbClr val="EF863A"/>
              </a:solidFill>
            </a:endParaRPr>
          </a:p>
          <a:p>
            <a:pPr marL="285750" indent="-285750">
              <a:buFont typeface="Arial" panose="020B0604020202020204" pitchFamily="34" charset="0"/>
              <a:buChar char="•"/>
            </a:pPr>
            <a:r>
              <a:rPr lang="en-US" sz="2300" dirty="0">
                <a:solidFill>
                  <a:srgbClr val="EF863A"/>
                </a:solidFill>
              </a:rPr>
              <a:t>Year</a:t>
            </a:r>
          </a:p>
          <a:p>
            <a:pPr marL="285750" indent="-285750">
              <a:buFont typeface="Arial" panose="020B0604020202020204" pitchFamily="34" charset="0"/>
              <a:buChar char="•"/>
            </a:pPr>
            <a:r>
              <a:rPr lang="en-US" sz="2300" dirty="0" err="1">
                <a:solidFill>
                  <a:srgbClr val="EF863A"/>
                </a:solidFill>
              </a:rPr>
              <a:t>Percent_insufficient_phys_activity</a:t>
            </a:r>
            <a:r>
              <a:rPr lang="en-US" sz="2300" dirty="0">
                <a:solidFill>
                  <a:srgbClr val="EF863A"/>
                </a:solidFill>
              </a:rPr>
              <a:t>  </a:t>
            </a:r>
            <a:r>
              <a:rPr lang="en-US" sz="1700" dirty="0">
                <a:solidFill>
                  <a:srgbClr val="EF863A"/>
                </a:solidFill>
              </a:rPr>
              <a:t>(Percent of population attaining less than 150 minutes of moderate-intensity physical activity per week, or less than 75 minutes of vigorous-intensity physical activity per week, or equivalent.)</a:t>
            </a:r>
          </a:p>
          <a:p>
            <a:pPr marL="285750" indent="-285750">
              <a:buFont typeface="Arial" panose="020B0604020202020204" pitchFamily="34" charset="0"/>
              <a:buChar char="•"/>
            </a:pPr>
            <a:endParaRPr lang="en-US" sz="1800" i="1" dirty="0">
              <a:solidFill>
                <a:srgbClr val="EF863A"/>
              </a:solidFill>
            </a:endParaRPr>
          </a:p>
        </p:txBody>
      </p:sp>
      <p:pic>
        <p:nvPicPr>
          <p:cNvPr id="4" name="Audio Recording Jul 1, 2024 at 11:41:43 PM">
            <a:hlinkClick r:id="" action="ppaction://media"/>
            <a:extLst>
              <a:ext uri="{FF2B5EF4-FFF2-40B4-BE49-F238E27FC236}">
                <a16:creationId xmlns:a16="http://schemas.microsoft.com/office/drawing/2014/main" id="{377689F5-D2D2-B83E-17EA-500EF0C23A44}"/>
              </a:ext>
            </a:extLst>
          </p:cNvPr>
          <p:cNvPicPr>
            <a:picLocks noChangeAspect="1"/>
          </p:cNvPicPr>
          <p:nvPr>
            <a:audioFile r:link="rId2"/>
            <p:extLst>
              <p:ext uri="{DAA4B4D4-6D71-4841-9C94-3DE7FCFB9230}">
                <p14:media xmlns:p14="http://schemas.microsoft.com/office/powerpoint/2010/main" r:embed="rId1"/>
              </p:ext>
            </p:extLst>
          </p:nvPr>
        </p:nvPicPr>
        <p:blipFill>
          <a:blip r:embed="rId4">
            <a:alphaModFix amt="0"/>
          </a:blip>
          <a:stretch>
            <a:fillRect/>
          </a:stretch>
        </p:blipFill>
        <p:spPr>
          <a:xfrm>
            <a:off x="7892648" y="5987232"/>
            <a:ext cx="812800" cy="812800"/>
          </a:xfrm>
          <a:prstGeom prst="rect">
            <a:avLst/>
          </a:prstGeom>
        </p:spPr>
      </p:pic>
    </p:spTree>
    <p:extLst>
      <p:ext uri="{BB962C8B-B14F-4D97-AF65-F5344CB8AC3E}">
        <p14:creationId xmlns:p14="http://schemas.microsoft.com/office/powerpoint/2010/main" val="82563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aph of a number of people&#10;&#10;Description automatically generated with medium confidence">
            <a:extLst>
              <a:ext uri="{FF2B5EF4-FFF2-40B4-BE49-F238E27FC236}">
                <a16:creationId xmlns:a16="http://schemas.microsoft.com/office/drawing/2014/main" id="{AEEB16E3-DE3B-1F3A-F856-60A06B837FAE}"/>
              </a:ext>
            </a:extLst>
          </p:cNvPr>
          <p:cNvPicPr>
            <a:picLocks noChangeAspect="1"/>
          </p:cNvPicPr>
          <p:nvPr/>
        </p:nvPicPr>
        <p:blipFill rotWithShape="1">
          <a:blip r:embed="rId5"/>
          <a:srcRect r="20544"/>
          <a:stretch/>
        </p:blipFill>
        <p:spPr>
          <a:xfrm>
            <a:off x="582585" y="1864156"/>
            <a:ext cx="7978830" cy="4586841"/>
          </a:xfrm>
          <a:prstGeom prst="rect">
            <a:avLst/>
          </a:prstGeom>
        </p:spPr>
      </p:pic>
      <p:sp>
        <p:nvSpPr>
          <p:cNvPr id="2" name="Title 1">
            <a:extLst>
              <a:ext uri="{FF2B5EF4-FFF2-40B4-BE49-F238E27FC236}">
                <a16:creationId xmlns:a16="http://schemas.microsoft.com/office/drawing/2014/main" id="{A795B3FE-CF84-76F1-CD74-7122E554B6BD}"/>
              </a:ext>
            </a:extLst>
          </p:cNvPr>
          <p:cNvSpPr>
            <a:spLocks noGrp="1"/>
          </p:cNvSpPr>
          <p:nvPr>
            <p:ph type="title"/>
          </p:nvPr>
        </p:nvSpPr>
        <p:spPr/>
        <p:txBody>
          <a:bodyPr/>
          <a:lstStyle/>
          <a:p>
            <a:r>
              <a:rPr lang="en-US" dirty="0">
                <a:solidFill>
                  <a:srgbClr val="5D5F61"/>
                </a:solidFill>
              </a:rPr>
              <a:t>Average Daily Energy Composition</a:t>
            </a:r>
          </a:p>
        </p:txBody>
      </p:sp>
      <p:sp>
        <p:nvSpPr>
          <p:cNvPr id="10" name="TextBox 9">
            <a:extLst>
              <a:ext uri="{FF2B5EF4-FFF2-40B4-BE49-F238E27FC236}">
                <a16:creationId xmlns:a16="http://schemas.microsoft.com/office/drawing/2014/main" id="{53E83956-B690-E29B-8B6F-03A33B5F9413}"/>
              </a:ext>
            </a:extLst>
          </p:cNvPr>
          <p:cNvSpPr txBox="1"/>
          <p:nvPr/>
        </p:nvSpPr>
        <p:spPr>
          <a:xfrm>
            <a:off x="-1249352" y="6461758"/>
            <a:ext cx="4572000" cy="215444"/>
          </a:xfrm>
          <a:prstGeom prst="rect">
            <a:avLst/>
          </a:prstGeom>
          <a:noFill/>
        </p:spPr>
        <p:txBody>
          <a:bodyPr wrap="square">
            <a:spAutoFit/>
          </a:bodyPr>
          <a:lstStyle/>
          <a:p>
            <a:pPr algn="ctr"/>
            <a:r>
              <a:rPr lang="en-US" sz="800" i="1" dirty="0">
                <a:solidFill>
                  <a:srgbClr val="5D5F61"/>
                </a:solidFill>
                <a:latin typeface="Helvetica" pitchFamily="2" charset="0"/>
              </a:rPr>
              <a:t>Graphic Developed in Tableau</a:t>
            </a:r>
          </a:p>
        </p:txBody>
      </p:sp>
      <p:pic>
        <p:nvPicPr>
          <p:cNvPr id="5" name="Picture 4" descr="A graph of a bar chart&#10;&#10;Description automatically generated with medium confidence">
            <a:extLst>
              <a:ext uri="{FF2B5EF4-FFF2-40B4-BE49-F238E27FC236}">
                <a16:creationId xmlns:a16="http://schemas.microsoft.com/office/drawing/2014/main" id="{AC397C2C-E20A-BB2D-C676-4A00F08C4DF8}"/>
              </a:ext>
            </a:extLst>
          </p:cNvPr>
          <p:cNvPicPr>
            <a:picLocks noChangeAspect="1"/>
          </p:cNvPicPr>
          <p:nvPr/>
        </p:nvPicPr>
        <p:blipFill rotWithShape="1">
          <a:blip r:embed="rId6"/>
          <a:srcRect l="81961" t="6350" b="76961"/>
          <a:stretch/>
        </p:blipFill>
        <p:spPr>
          <a:xfrm>
            <a:off x="6272176" y="1353036"/>
            <a:ext cx="2243174" cy="845254"/>
          </a:xfrm>
          <a:prstGeom prst="rect">
            <a:avLst/>
          </a:prstGeom>
        </p:spPr>
      </p:pic>
      <p:pic>
        <p:nvPicPr>
          <p:cNvPr id="6" name="Audio Recording Jul 1, 2024 at 11:42:40 PM">
            <a:hlinkClick r:id="" action="ppaction://media"/>
            <a:extLst>
              <a:ext uri="{FF2B5EF4-FFF2-40B4-BE49-F238E27FC236}">
                <a16:creationId xmlns:a16="http://schemas.microsoft.com/office/drawing/2014/main" id="{D3868C20-CEAC-40C3-6E64-C945F21564DF}"/>
              </a:ext>
            </a:extLst>
          </p:cNvPr>
          <p:cNvPicPr>
            <a:picLocks noChangeAspect="1"/>
          </p:cNvPicPr>
          <p:nvPr>
            <a:audioFile r:link="rId2"/>
            <p:extLst>
              <p:ext uri="{DAA4B4D4-6D71-4841-9C94-3DE7FCFB9230}">
                <p14:media xmlns:p14="http://schemas.microsoft.com/office/powerpoint/2010/main" r:embed="rId1"/>
              </p:ext>
            </p:extLst>
          </p:nvPr>
        </p:nvPicPr>
        <p:blipFill>
          <a:blip r:embed="rId7">
            <a:alphaModFix amt="0"/>
          </a:blip>
          <a:stretch>
            <a:fillRect/>
          </a:stretch>
        </p:blipFill>
        <p:spPr>
          <a:xfrm>
            <a:off x="8183880" y="6086474"/>
            <a:ext cx="812800" cy="812800"/>
          </a:xfrm>
          <a:prstGeom prst="rect">
            <a:avLst/>
          </a:prstGeom>
        </p:spPr>
      </p:pic>
    </p:spTree>
    <p:extLst>
      <p:ext uri="{BB962C8B-B14F-4D97-AF65-F5344CB8AC3E}">
        <p14:creationId xmlns:p14="http://schemas.microsoft.com/office/powerpoint/2010/main" val="400839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2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B3FE-CF84-76F1-CD74-7122E554B6BD}"/>
              </a:ext>
            </a:extLst>
          </p:cNvPr>
          <p:cNvSpPr>
            <a:spLocks noGrp="1"/>
          </p:cNvSpPr>
          <p:nvPr>
            <p:ph type="title"/>
          </p:nvPr>
        </p:nvSpPr>
        <p:spPr/>
        <p:txBody>
          <a:bodyPr/>
          <a:lstStyle/>
          <a:p>
            <a:r>
              <a:rPr lang="en-US" dirty="0">
                <a:solidFill>
                  <a:srgbClr val="5D5F61"/>
                </a:solidFill>
              </a:rPr>
              <a:t>USA Disease Death and Prevalence Rates</a:t>
            </a:r>
          </a:p>
        </p:txBody>
      </p:sp>
      <p:pic>
        <p:nvPicPr>
          <p:cNvPr id="7" name="Picture 6" descr="A graph of a number of people&#10;&#10;Description automatically generated with medium confidence">
            <a:extLst>
              <a:ext uri="{FF2B5EF4-FFF2-40B4-BE49-F238E27FC236}">
                <a16:creationId xmlns:a16="http://schemas.microsoft.com/office/drawing/2014/main" id="{94F96217-6309-F71A-2CB3-AF03160A1573}"/>
              </a:ext>
            </a:extLst>
          </p:cNvPr>
          <p:cNvPicPr>
            <a:picLocks noChangeAspect="1"/>
          </p:cNvPicPr>
          <p:nvPr/>
        </p:nvPicPr>
        <p:blipFill rotWithShape="1">
          <a:blip r:embed="rId5"/>
          <a:srcRect t="6522" r="1496"/>
          <a:stretch/>
        </p:blipFill>
        <p:spPr>
          <a:xfrm>
            <a:off x="501667" y="1792288"/>
            <a:ext cx="8140666" cy="4598351"/>
          </a:xfrm>
          <a:prstGeom prst="rect">
            <a:avLst/>
          </a:prstGeom>
        </p:spPr>
      </p:pic>
      <p:sp>
        <p:nvSpPr>
          <p:cNvPr id="10" name="TextBox 9">
            <a:extLst>
              <a:ext uri="{FF2B5EF4-FFF2-40B4-BE49-F238E27FC236}">
                <a16:creationId xmlns:a16="http://schemas.microsoft.com/office/drawing/2014/main" id="{53E83956-B690-E29B-8B6F-03A33B5F9413}"/>
              </a:ext>
            </a:extLst>
          </p:cNvPr>
          <p:cNvSpPr txBox="1"/>
          <p:nvPr/>
        </p:nvSpPr>
        <p:spPr>
          <a:xfrm>
            <a:off x="-1249352" y="6461758"/>
            <a:ext cx="4572000" cy="215444"/>
          </a:xfrm>
          <a:prstGeom prst="rect">
            <a:avLst/>
          </a:prstGeom>
          <a:noFill/>
        </p:spPr>
        <p:txBody>
          <a:bodyPr wrap="square">
            <a:spAutoFit/>
          </a:bodyPr>
          <a:lstStyle/>
          <a:p>
            <a:pPr algn="ctr"/>
            <a:r>
              <a:rPr lang="en-US" sz="800" i="1" dirty="0">
                <a:solidFill>
                  <a:srgbClr val="5D5F61"/>
                </a:solidFill>
                <a:latin typeface="Helvetica" pitchFamily="2" charset="0"/>
              </a:rPr>
              <a:t>Graphic Developed in Tableau</a:t>
            </a:r>
          </a:p>
        </p:txBody>
      </p:sp>
      <p:pic>
        <p:nvPicPr>
          <p:cNvPr id="11" name="Audio Recording Jul 1, 2024 at 11:43:32 PM">
            <a:hlinkClick r:id="" action="ppaction://media"/>
            <a:extLst>
              <a:ext uri="{FF2B5EF4-FFF2-40B4-BE49-F238E27FC236}">
                <a16:creationId xmlns:a16="http://schemas.microsoft.com/office/drawing/2014/main" id="{51BDC780-1BC2-ABFD-FEA9-2C745174BF36}"/>
              </a:ext>
            </a:extLst>
          </p:cNvPr>
          <p:cNvPicPr>
            <a:picLocks noChangeAspect="1"/>
          </p:cNvPicPr>
          <p:nvPr>
            <a:audioFile r:link="rId2"/>
            <p:extLst>
              <p:ext uri="{DAA4B4D4-6D71-4841-9C94-3DE7FCFB9230}">
                <p14:media xmlns:p14="http://schemas.microsoft.com/office/powerpoint/2010/main" r:embed="rId1"/>
              </p:ext>
            </p:extLst>
          </p:nvPr>
        </p:nvPicPr>
        <p:blipFill>
          <a:blip r:embed="rId6">
            <a:alphaModFix amt="0"/>
          </a:blip>
          <a:stretch>
            <a:fillRect/>
          </a:stretch>
        </p:blipFill>
        <p:spPr>
          <a:xfrm>
            <a:off x="7927372" y="5953245"/>
            <a:ext cx="812800" cy="812800"/>
          </a:xfrm>
          <a:prstGeom prst="rect">
            <a:avLst/>
          </a:prstGeom>
        </p:spPr>
      </p:pic>
    </p:spTree>
    <p:extLst>
      <p:ext uri="{BB962C8B-B14F-4D97-AF65-F5344CB8AC3E}">
        <p14:creationId xmlns:p14="http://schemas.microsoft.com/office/powerpoint/2010/main" val="320139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08"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5B3FE-CF84-76F1-CD74-7122E554B6BD}"/>
              </a:ext>
            </a:extLst>
          </p:cNvPr>
          <p:cNvSpPr>
            <a:spLocks noGrp="1"/>
          </p:cNvSpPr>
          <p:nvPr>
            <p:ph type="title"/>
          </p:nvPr>
        </p:nvSpPr>
        <p:spPr/>
        <p:txBody>
          <a:bodyPr/>
          <a:lstStyle/>
          <a:p>
            <a:r>
              <a:rPr lang="en-US" dirty="0">
                <a:solidFill>
                  <a:srgbClr val="5D5F61"/>
                </a:solidFill>
              </a:rPr>
              <a:t>Model Setup</a:t>
            </a:r>
          </a:p>
        </p:txBody>
      </p:sp>
      <p:sp>
        <p:nvSpPr>
          <p:cNvPr id="3" name="Title 1">
            <a:extLst>
              <a:ext uri="{FF2B5EF4-FFF2-40B4-BE49-F238E27FC236}">
                <a16:creationId xmlns:a16="http://schemas.microsoft.com/office/drawing/2014/main" id="{E0C138E0-881C-DCF1-65CC-3D5D1AC89ED7}"/>
              </a:ext>
            </a:extLst>
          </p:cNvPr>
          <p:cNvSpPr txBox="1">
            <a:spLocks/>
          </p:cNvSpPr>
          <p:nvPr/>
        </p:nvSpPr>
        <p:spPr>
          <a:xfrm>
            <a:off x="517525" y="1844040"/>
            <a:ext cx="8108950" cy="4388594"/>
          </a:xfrm>
          <a:prstGeom prst="rect">
            <a:avLst/>
          </a:prstGeom>
        </p:spPr>
        <p:txBody>
          <a:bodyPr vert="horz" lIns="91440" tIns="45720" rIns="91440" bIns="45720" numCol="1" rtlCol="0" anchor="t">
            <a:normAutofit fontScale="92500" lnSpcReduction="10000"/>
          </a:bodyPr>
          <a:lstStyle>
            <a:lvl1pPr algn="l" defTabSz="914400" rtl="0" eaLnBrk="1" latinLnBrk="0" hangingPunct="1">
              <a:lnSpc>
                <a:spcPct val="90000"/>
              </a:lnSpc>
              <a:spcBef>
                <a:spcPct val="0"/>
              </a:spcBef>
              <a:buNone/>
              <a:defRPr sz="4400" kern="1200">
                <a:solidFill>
                  <a:schemeClr val="bg1">
                    <a:lumMod val="95000"/>
                  </a:schemeClr>
                </a:solidFill>
                <a:latin typeface="Helvetica" pitchFamily="2" charset="0"/>
                <a:ea typeface="+mj-ea"/>
                <a:cs typeface="+mj-cs"/>
              </a:defRPr>
            </a:lvl1pPr>
          </a:lstStyle>
          <a:p>
            <a:pPr>
              <a:lnSpc>
                <a:spcPct val="100000"/>
              </a:lnSpc>
            </a:pPr>
            <a:r>
              <a:rPr lang="en-US" sz="1800" b="1" dirty="0">
                <a:solidFill>
                  <a:srgbClr val="CF7432"/>
                </a:solidFill>
                <a:latin typeface="Helvetica" pitchFamily="2" charset="0"/>
              </a:rPr>
              <a:t>K-Folds Cross-Validation</a:t>
            </a:r>
          </a:p>
          <a:p>
            <a:pPr marL="285750" indent="-285750">
              <a:lnSpc>
                <a:spcPct val="100000"/>
              </a:lnSpc>
              <a:buFont typeface="Arial" panose="020B0604020202020204" pitchFamily="34" charset="0"/>
              <a:buChar char="•"/>
            </a:pPr>
            <a:r>
              <a:rPr lang="en-US" sz="1800" dirty="0">
                <a:solidFill>
                  <a:srgbClr val="5D5F61"/>
                </a:solidFill>
                <a:latin typeface="Helvetica" pitchFamily="2" charset="0"/>
              </a:rPr>
              <a:t>K = 10</a:t>
            </a:r>
          </a:p>
          <a:p>
            <a:pPr>
              <a:lnSpc>
                <a:spcPct val="100000"/>
              </a:lnSpc>
            </a:pPr>
            <a:endParaRPr lang="en-US" sz="1800" dirty="0">
              <a:solidFill>
                <a:srgbClr val="5D5F61"/>
              </a:solidFill>
            </a:endParaRPr>
          </a:p>
          <a:p>
            <a:pPr>
              <a:lnSpc>
                <a:spcPct val="100000"/>
              </a:lnSpc>
            </a:pPr>
            <a:r>
              <a:rPr lang="en-US" sz="1800" b="1" dirty="0">
                <a:solidFill>
                  <a:srgbClr val="CF7432"/>
                </a:solidFill>
                <a:latin typeface="Helvetica" pitchFamily="2" charset="0"/>
              </a:rPr>
              <a:t>Min-Max Normalization </a:t>
            </a:r>
          </a:p>
          <a:p>
            <a:pPr marL="285750" indent="-285750">
              <a:lnSpc>
                <a:spcPct val="100000"/>
              </a:lnSpc>
              <a:buFont typeface="Arial" panose="020B0604020202020204" pitchFamily="34" charset="0"/>
              <a:buChar char="•"/>
            </a:pPr>
            <a:r>
              <a:rPr lang="en-US" sz="1800" dirty="0">
                <a:solidFill>
                  <a:srgbClr val="5D5F61"/>
                </a:solidFill>
              </a:rPr>
              <a:t>Range: [0,1]</a:t>
            </a:r>
          </a:p>
          <a:p>
            <a:pPr marL="285750" indent="-285750">
              <a:lnSpc>
                <a:spcPct val="100000"/>
              </a:lnSpc>
              <a:buFont typeface="Arial" panose="020B0604020202020204" pitchFamily="34" charset="0"/>
              <a:buChar char="•"/>
            </a:pPr>
            <a:endParaRPr lang="en-US" sz="1800" dirty="0">
              <a:solidFill>
                <a:srgbClr val="5D5F61"/>
              </a:solidFill>
            </a:endParaRPr>
          </a:p>
          <a:p>
            <a:pPr>
              <a:lnSpc>
                <a:spcPct val="100000"/>
              </a:lnSpc>
            </a:pPr>
            <a:r>
              <a:rPr lang="en-US" sz="1800" b="1" dirty="0">
                <a:solidFill>
                  <a:srgbClr val="CF7432"/>
                </a:solidFill>
              </a:rPr>
              <a:t>Recursive Feature Elimination (RFE)</a:t>
            </a:r>
          </a:p>
          <a:p>
            <a:pPr marL="285750" indent="-285750">
              <a:lnSpc>
                <a:spcPct val="100000"/>
              </a:lnSpc>
              <a:buFont typeface="Arial" panose="020B0604020202020204" pitchFamily="34" charset="0"/>
              <a:buChar char="•"/>
            </a:pPr>
            <a:r>
              <a:rPr lang="en-US" sz="1800" dirty="0">
                <a:solidFill>
                  <a:srgbClr val="5D5F61"/>
                </a:solidFill>
              </a:rPr>
              <a:t>Backwards feature selection algorithm</a:t>
            </a:r>
          </a:p>
          <a:p>
            <a:pPr>
              <a:lnSpc>
                <a:spcPct val="100000"/>
              </a:lnSpc>
            </a:pPr>
            <a:endParaRPr lang="en-US" sz="1800" dirty="0">
              <a:solidFill>
                <a:srgbClr val="5D5F61"/>
              </a:solidFill>
            </a:endParaRPr>
          </a:p>
          <a:p>
            <a:pPr>
              <a:lnSpc>
                <a:spcPct val="100000"/>
              </a:lnSpc>
            </a:pPr>
            <a:r>
              <a:rPr lang="en-US" sz="1800" b="1" dirty="0">
                <a:solidFill>
                  <a:srgbClr val="CF7432"/>
                </a:solidFill>
              </a:rPr>
              <a:t>Evaluation Metrics:</a:t>
            </a:r>
          </a:p>
          <a:p>
            <a:pPr marL="285750" indent="-285750">
              <a:lnSpc>
                <a:spcPct val="100000"/>
              </a:lnSpc>
              <a:buFont typeface="Arial" panose="020B0604020202020204" pitchFamily="34" charset="0"/>
              <a:buChar char="•"/>
            </a:pPr>
            <a:r>
              <a:rPr lang="en-US" sz="1800" dirty="0">
                <a:solidFill>
                  <a:srgbClr val="5D5F61"/>
                </a:solidFill>
              </a:rPr>
              <a:t>Mean Squared Prediction Error (MSPE)</a:t>
            </a:r>
          </a:p>
          <a:p>
            <a:pPr marL="285750" indent="-285750">
              <a:lnSpc>
                <a:spcPct val="100000"/>
              </a:lnSpc>
              <a:buFont typeface="Arial" panose="020B0604020202020204" pitchFamily="34" charset="0"/>
              <a:buChar char="•"/>
            </a:pPr>
            <a:r>
              <a:rPr lang="en-US" sz="1800" dirty="0">
                <a:solidFill>
                  <a:srgbClr val="5D5F61"/>
                </a:solidFill>
              </a:rPr>
              <a:t>Mean Absolute Error (MAE)</a:t>
            </a:r>
          </a:p>
          <a:p>
            <a:pPr marL="285750" indent="-285750">
              <a:lnSpc>
                <a:spcPct val="100000"/>
              </a:lnSpc>
              <a:buFont typeface="Arial" panose="020B0604020202020204" pitchFamily="34" charset="0"/>
              <a:buChar char="•"/>
            </a:pPr>
            <a:r>
              <a:rPr lang="en-US" sz="1800" dirty="0">
                <a:solidFill>
                  <a:srgbClr val="5D5F61"/>
                </a:solidFill>
              </a:rPr>
              <a:t>R-squared</a:t>
            </a:r>
          </a:p>
          <a:p>
            <a:pPr>
              <a:lnSpc>
                <a:spcPct val="100000"/>
              </a:lnSpc>
            </a:pPr>
            <a:endParaRPr lang="en-US" sz="1800" dirty="0">
              <a:solidFill>
                <a:srgbClr val="5D5F61"/>
              </a:solidFill>
            </a:endParaRPr>
          </a:p>
          <a:p>
            <a:pPr>
              <a:lnSpc>
                <a:spcPct val="100000"/>
              </a:lnSpc>
            </a:pPr>
            <a:r>
              <a:rPr lang="en-US" sz="1800" b="1" dirty="0">
                <a:solidFill>
                  <a:srgbClr val="CF7432"/>
                </a:solidFill>
              </a:rPr>
              <a:t>Types of models:</a:t>
            </a:r>
          </a:p>
          <a:p>
            <a:pPr marL="285750" indent="-285750">
              <a:lnSpc>
                <a:spcPct val="100000"/>
              </a:lnSpc>
              <a:buFont typeface="Arial" panose="020B0604020202020204" pitchFamily="34" charset="0"/>
              <a:buChar char="•"/>
            </a:pPr>
            <a:r>
              <a:rPr lang="en-US" sz="1800" dirty="0">
                <a:solidFill>
                  <a:srgbClr val="5D5F61"/>
                </a:solidFill>
              </a:rPr>
              <a:t>Multiple Linear Regression</a:t>
            </a:r>
          </a:p>
          <a:p>
            <a:pPr marL="285750" indent="-285750">
              <a:lnSpc>
                <a:spcPct val="100000"/>
              </a:lnSpc>
              <a:buFont typeface="Arial" panose="020B0604020202020204" pitchFamily="34" charset="0"/>
              <a:buChar char="•"/>
            </a:pPr>
            <a:r>
              <a:rPr lang="en-US" sz="1800" dirty="0">
                <a:solidFill>
                  <a:srgbClr val="5D5F61"/>
                </a:solidFill>
              </a:rPr>
              <a:t>Random Forests</a:t>
            </a:r>
          </a:p>
          <a:p>
            <a:pPr>
              <a:lnSpc>
                <a:spcPct val="100000"/>
              </a:lnSpc>
            </a:pPr>
            <a:endParaRPr lang="en-US" sz="1800" dirty="0">
              <a:solidFill>
                <a:srgbClr val="5D5F61"/>
              </a:solidFill>
            </a:endParaRPr>
          </a:p>
          <a:p>
            <a:pPr marL="285750" indent="-285750">
              <a:lnSpc>
                <a:spcPct val="100000"/>
              </a:lnSpc>
              <a:buFont typeface="Arial" panose="020B0604020202020204" pitchFamily="34" charset="0"/>
              <a:buChar char="•"/>
            </a:pPr>
            <a:endParaRPr lang="en-US" sz="1800" dirty="0">
              <a:solidFill>
                <a:srgbClr val="5D5F61"/>
              </a:solidFill>
              <a:latin typeface="Helvetica" pitchFamily="2" charset="0"/>
            </a:endParaRPr>
          </a:p>
          <a:p>
            <a:pPr>
              <a:lnSpc>
                <a:spcPct val="100000"/>
              </a:lnSpc>
            </a:pPr>
            <a:endParaRPr lang="en-US" sz="1800" dirty="0">
              <a:solidFill>
                <a:srgbClr val="5D5F61"/>
              </a:solidFill>
            </a:endParaRPr>
          </a:p>
          <a:p>
            <a:endParaRPr lang="en-US" sz="1800" dirty="0">
              <a:solidFill>
                <a:srgbClr val="5D5F61"/>
              </a:solidFill>
            </a:endParaRPr>
          </a:p>
          <a:p>
            <a:pPr marL="285750" indent="-285750">
              <a:buFont typeface="Arial" panose="020B0604020202020204" pitchFamily="34" charset="0"/>
              <a:buChar char="•"/>
            </a:pPr>
            <a:endParaRPr lang="en-US" sz="2000" dirty="0">
              <a:solidFill>
                <a:srgbClr val="5D5F61"/>
              </a:solidFill>
            </a:endParaRPr>
          </a:p>
        </p:txBody>
      </p:sp>
      <p:pic>
        <p:nvPicPr>
          <p:cNvPr id="4" name="Audio Recording Jul 10, 2024 at 11:34:30 PM">
            <a:hlinkClick r:id="" action="ppaction://media"/>
            <a:extLst>
              <a:ext uri="{FF2B5EF4-FFF2-40B4-BE49-F238E27FC236}">
                <a16:creationId xmlns:a16="http://schemas.microsoft.com/office/drawing/2014/main" id="{D87B179D-432A-65CF-946D-6F80ACA881EE}"/>
              </a:ext>
            </a:extLst>
          </p:cNvPr>
          <p:cNvPicPr>
            <a:picLocks noChangeAspect="1"/>
          </p:cNvPicPr>
          <p:nvPr>
            <a:audioFile r:link="rId2"/>
            <p:extLst>
              <p:ext uri="{DAA4B4D4-6D71-4841-9C94-3DE7FCFB9230}">
                <p14:media xmlns:p14="http://schemas.microsoft.com/office/powerpoint/2010/main" r:embed="rId1"/>
              </p:ext>
            </p:extLst>
          </p:nvPr>
        </p:nvPicPr>
        <p:blipFill>
          <a:blip r:embed="rId5">
            <a:alphaModFix amt="0"/>
          </a:blip>
          <a:stretch>
            <a:fillRect/>
          </a:stretch>
        </p:blipFill>
        <p:spPr>
          <a:xfrm>
            <a:off x="7813675" y="5826234"/>
            <a:ext cx="812800" cy="812800"/>
          </a:xfrm>
          <a:prstGeom prst="rect">
            <a:avLst/>
          </a:prstGeom>
        </p:spPr>
      </p:pic>
    </p:spTree>
    <p:extLst>
      <p:ext uri="{BB962C8B-B14F-4D97-AF65-F5344CB8AC3E}">
        <p14:creationId xmlns:p14="http://schemas.microsoft.com/office/powerpoint/2010/main" val="224530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2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5552</TotalTime>
  <Words>1234</Words>
  <Application>Microsoft Macintosh PowerPoint</Application>
  <PresentationFormat>On-screen Show (4:3)</PresentationFormat>
  <Paragraphs>159</Paragraphs>
  <Slides>14</Slides>
  <Notes>10</Notes>
  <HiddenSlides>0</HiddenSlides>
  <MMClips>14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-webkit-standard</vt:lpstr>
      <vt:lpstr>Arial</vt:lpstr>
      <vt:lpstr>ArialMT</vt:lpstr>
      <vt:lpstr>Calibri</vt:lpstr>
      <vt:lpstr>Helvetica</vt:lpstr>
      <vt:lpstr>Office Theme</vt:lpstr>
      <vt:lpstr>Global Nutrition and Health:  Analyzing the Relationship Between Diet Composition and Disease Prevalence</vt:lpstr>
      <vt:lpstr>Introduction</vt:lpstr>
      <vt:lpstr>Problem Description</vt:lpstr>
      <vt:lpstr>Data Definitions</vt:lpstr>
      <vt:lpstr>Data Definitions</vt:lpstr>
      <vt:lpstr>Data Definitions</vt:lpstr>
      <vt:lpstr>Average Daily Energy Composition</vt:lpstr>
      <vt:lpstr>USA Disease Death and Prevalence Rates</vt:lpstr>
      <vt:lpstr>Model Setup</vt:lpstr>
      <vt:lpstr>Cardiovascular Diseases Target Variable: Average Disease Prevalence Rate</vt:lpstr>
      <vt:lpstr>Neoplasms Target Variable: Average Disease Prevalence Rate</vt:lpstr>
      <vt:lpstr>Chronic Respiratory Diseases Target Variable: Average Disease Prevalence Rate</vt:lpstr>
      <vt:lpstr>Conclusions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Habel, Meme (habelmh)</dc:creator>
  <cp:lastModifiedBy>Habel, Meme (habelmh)</cp:lastModifiedBy>
  <cp:revision>4</cp:revision>
  <dcterms:created xsi:type="dcterms:W3CDTF">2024-07-01T23:34:00Z</dcterms:created>
  <dcterms:modified xsi:type="dcterms:W3CDTF">2024-07-12T17:11:22Z</dcterms:modified>
</cp:coreProperties>
</file>